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A7EE94-68B1-4330-BFF8-D2A23BD16FC5}" v="31" dt="2025-01-06T09:50:18.3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1948653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4052357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315682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42569654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550092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41675059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15423960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2098075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985091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F409F6-E2F9-4F33-A9F1-334B788EBDFF}" type="datetimeFigureOut">
              <a:rPr lang="en-IN" smtClean="0"/>
              <a:t>06-01-2025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1040274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7F409F6-E2F9-4F33-A9F1-334B788EBDFF}" type="datetimeFigureOut">
              <a:rPr lang="en-IN" smtClean="0"/>
              <a:t>06-01-2025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457935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7F409F6-E2F9-4F33-A9F1-334B788EBDFF}" type="datetimeFigureOut">
              <a:rPr lang="en-IN" smtClean="0"/>
              <a:t>06-01-2025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1677913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7F409F6-E2F9-4F33-A9F1-334B788EBDFF}" type="datetimeFigureOut">
              <a:rPr lang="en-IN" smtClean="0"/>
              <a:t>06-01-2025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326725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F409F6-E2F9-4F33-A9F1-334B788EBDFF}" type="datetimeFigureOut">
              <a:rPr lang="en-IN" smtClean="0"/>
              <a:t>06-01-2025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2105081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F409F6-E2F9-4F33-A9F1-334B788EBDFF}" type="datetimeFigureOut">
              <a:rPr lang="en-IN" smtClean="0"/>
              <a:t>06-01-2025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36847924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7F409F6-E2F9-4F33-A9F1-334B788EBDFF}" type="datetimeFigureOut">
              <a:rPr lang="en-IN" smtClean="0"/>
              <a:t>06-01-2025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F822E9F-F927-4484-8C39-511167B17F35}" type="slidenum">
              <a:rPr lang="en-IN" smtClean="0"/>
              <a:t>‹#›</a:t>
            </a:fld>
            <a:endParaRPr lang="en-IN"/>
          </a:p>
        </p:txBody>
      </p:sp>
    </p:spTree>
    <p:extLst>
      <p:ext uri="{BB962C8B-B14F-4D97-AF65-F5344CB8AC3E}">
        <p14:creationId xmlns:p14="http://schemas.microsoft.com/office/powerpoint/2010/main" val="17485005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7F409F6-E2F9-4F33-A9F1-334B788EBDFF}" type="datetimeFigureOut">
              <a:rPr lang="en-IN" smtClean="0"/>
              <a:t>06-01-2025</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F822E9F-F927-4484-8C39-511167B17F35}" type="slidenum">
              <a:rPr lang="en-IN" smtClean="0"/>
              <a:t>‹#›</a:t>
            </a:fld>
            <a:endParaRPr lang="en-IN"/>
          </a:p>
        </p:txBody>
      </p:sp>
    </p:spTree>
    <p:extLst>
      <p:ext uri="{BB962C8B-B14F-4D97-AF65-F5344CB8AC3E}">
        <p14:creationId xmlns:p14="http://schemas.microsoft.com/office/powerpoint/2010/main" val="18140375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www.echocharge.co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2D26D-4315-D949-2579-DCD5DC5548E2}"/>
              </a:ext>
            </a:extLst>
          </p:cNvPr>
          <p:cNvSpPr>
            <a:spLocks noGrp="1"/>
          </p:cNvSpPr>
          <p:nvPr>
            <p:ph type="ctrTitle"/>
          </p:nvPr>
        </p:nvSpPr>
        <p:spPr>
          <a:xfrm>
            <a:off x="-452284" y="2404534"/>
            <a:ext cx="9726287" cy="1646302"/>
          </a:xfrm>
        </p:spPr>
        <p:txBody>
          <a:bodyPr/>
          <a:lstStyle/>
          <a:p>
            <a:r>
              <a:rPr lang="en-IN" sz="5400" b="1" dirty="0">
                <a:latin typeface="Arial Rounded MT Bold" panose="020F0704030504030204" pitchFamily="34" charset="0"/>
              </a:rPr>
              <a:t>Welcome to </a:t>
            </a:r>
            <a:r>
              <a:rPr lang="en-IN" sz="5400" b="1" dirty="0" err="1">
                <a:latin typeface="Arial Rounded MT Bold" panose="020F0704030504030204" pitchFamily="34" charset="0"/>
              </a:rPr>
              <a:t>EcoCharge</a:t>
            </a:r>
            <a:endParaRPr lang="en-IN" dirty="0"/>
          </a:p>
        </p:txBody>
      </p:sp>
      <p:sp>
        <p:nvSpPr>
          <p:cNvPr id="3" name="Subtitle 2">
            <a:extLst>
              <a:ext uri="{FF2B5EF4-FFF2-40B4-BE49-F238E27FC236}">
                <a16:creationId xmlns:a16="http://schemas.microsoft.com/office/drawing/2014/main" id="{22C86BE5-35AC-09CB-237C-4EAD7984612F}"/>
              </a:ext>
            </a:extLst>
          </p:cNvPr>
          <p:cNvSpPr>
            <a:spLocks noGrp="1"/>
          </p:cNvSpPr>
          <p:nvPr>
            <p:ph type="subTitle" idx="1"/>
          </p:nvPr>
        </p:nvSpPr>
        <p:spPr/>
        <p:txBody>
          <a:bodyPr/>
          <a:lstStyle/>
          <a:p>
            <a:r>
              <a:rPr lang="en-US" sz="1800" dirty="0"/>
              <a:t>~Power your devices. Protect your planet.</a:t>
            </a:r>
            <a:endParaRPr lang="en-IN" dirty="0"/>
          </a:p>
        </p:txBody>
      </p:sp>
    </p:spTree>
    <p:extLst>
      <p:ext uri="{BB962C8B-B14F-4D97-AF65-F5344CB8AC3E}">
        <p14:creationId xmlns:p14="http://schemas.microsoft.com/office/powerpoint/2010/main" val="270773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1CA25F-0D3E-080E-0FAE-F02F223463DC}"/>
              </a:ext>
            </a:extLst>
          </p:cNvPr>
          <p:cNvSpPr>
            <a:spLocks noGrp="1"/>
          </p:cNvSpPr>
          <p:nvPr>
            <p:ph idx="1"/>
          </p:nvPr>
        </p:nvSpPr>
        <p:spPr>
          <a:xfrm>
            <a:off x="234881" y="213851"/>
            <a:ext cx="9636705" cy="6430297"/>
          </a:xfrm>
        </p:spPr>
        <p:txBody>
          <a:bodyPr>
            <a:noAutofit/>
          </a:bodyPr>
          <a:lstStyle/>
          <a:p>
            <a:r>
              <a:rPr lang="en-US" b="1" dirty="0"/>
              <a:t>2. Break-even Analysis</a:t>
            </a:r>
          </a:p>
          <a:p>
            <a:r>
              <a:rPr lang="en-US" dirty="0"/>
              <a:t>The break-even point is when your total revenue equals your total expenses, and the business starts generating profit. To calculate the break-even point, you need to know:</a:t>
            </a:r>
          </a:p>
          <a:p>
            <a:pPr>
              <a:buFont typeface="Arial" panose="020B0604020202020204" pitchFamily="34" charset="0"/>
              <a:buChar char="•"/>
            </a:pPr>
            <a:r>
              <a:rPr lang="en-US" b="1" dirty="0"/>
              <a:t>Fixed Costs</a:t>
            </a:r>
            <a:r>
              <a:rPr lang="en-US" dirty="0"/>
              <a:t>: Costs that do not change with production levels (e.g., rent, salaries, utilities).</a:t>
            </a:r>
          </a:p>
          <a:p>
            <a:pPr>
              <a:buFont typeface="Arial" panose="020B0604020202020204" pitchFamily="34" charset="0"/>
              <a:buChar char="•"/>
            </a:pPr>
            <a:r>
              <a:rPr lang="en-US" b="1" dirty="0"/>
              <a:t>Variable Costs</a:t>
            </a:r>
            <a:r>
              <a:rPr lang="en-US" dirty="0"/>
              <a:t>: Costs that vary with the level of production or sales (e.g., raw materials, shipping costs).</a:t>
            </a:r>
          </a:p>
          <a:p>
            <a:pPr>
              <a:buFont typeface="Arial" panose="020B0604020202020204" pitchFamily="34" charset="0"/>
              <a:buChar char="•"/>
            </a:pPr>
            <a:r>
              <a:rPr lang="en-US" b="1" dirty="0"/>
              <a:t>Selling Price per Unit</a:t>
            </a:r>
            <a:r>
              <a:rPr lang="en-US" dirty="0"/>
              <a:t>: The price at which your product or service is sold.</a:t>
            </a:r>
          </a:p>
          <a:p>
            <a:r>
              <a:rPr lang="en-US" dirty="0"/>
              <a:t>The break-even point (in units) can be calculated as:</a:t>
            </a:r>
          </a:p>
          <a:p>
            <a:r>
              <a:rPr lang="en-US" dirty="0"/>
              <a:t>Break-even point (units)=Fixed </a:t>
            </a:r>
            <a:r>
              <a:rPr lang="en-US" dirty="0" err="1"/>
              <a:t>CostsSelling</a:t>
            </a:r>
            <a:r>
              <a:rPr lang="en-US" dirty="0"/>
              <a:t> Price per Unit−Variable Cost per Unit\text{Break-even point (units)} = \frac{\text{Fixed Costs}}{\text{Selling Price per Unit} - \text{Variable Cost per Unit}}Break-even point (units)=Selling Price per Unit−Variable Cost per </a:t>
            </a:r>
            <a:r>
              <a:rPr lang="en-US" dirty="0" err="1"/>
              <a:t>UnitFixed</a:t>
            </a:r>
            <a:r>
              <a:rPr lang="en-US" dirty="0"/>
              <a:t> Costs​For example, if fixed costs are $100,000, the selling price per unit is $50, and the variable cost per unit is $30, the break-even point would be:</a:t>
            </a:r>
          </a:p>
          <a:p>
            <a:r>
              <a:rPr lang="en-US" dirty="0"/>
              <a:t>Break-even point=100,00050−30=5,000 units\text{Break-even point} = \frac{100,000}{50 - 30} = 5,000 \text{ units}Break-even point=50−30100,000​=5,000 </a:t>
            </a:r>
            <a:r>
              <a:rPr lang="en-US" dirty="0" err="1"/>
              <a:t>unitsThis</a:t>
            </a:r>
            <a:r>
              <a:rPr lang="en-US" dirty="0"/>
              <a:t> means you need to sell 5,000 units to cover all costs and start making a profit.</a:t>
            </a:r>
          </a:p>
          <a:p>
            <a:endParaRPr lang="en-IN" dirty="0"/>
          </a:p>
        </p:txBody>
      </p:sp>
    </p:spTree>
    <p:extLst>
      <p:ext uri="{BB962C8B-B14F-4D97-AF65-F5344CB8AC3E}">
        <p14:creationId xmlns:p14="http://schemas.microsoft.com/office/powerpoint/2010/main" val="3014686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68EEBB-50C5-A823-E363-CDC5E6AE18F9}"/>
              </a:ext>
            </a:extLst>
          </p:cNvPr>
          <p:cNvSpPr>
            <a:spLocks noGrp="1"/>
          </p:cNvSpPr>
          <p:nvPr>
            <p:ph idx="1"/>
          </p:nvPr>
        </p:nvSpPr>
        <p:spPr>
          <a:xfrm>
            <a:off x="244715" y="489105"/>
            <a:ext cx="10718253" cy="3880773"/>
          </a:xfrm>
        </p:spPr>
        <p:txBody>
          <a:bodyPr>
            <a:noAutofit/>
          </a:bodyPr>
          <a:lstStyle/>
          <a:p>
            <a:r>
              <a:rPr lang="en-US" sz="1400" b="1" dirty="0"/>
              <a:t>3. Funding Allocation for R&amp;D, Marketing, and Scaling</a:t>
            </a:r>
          </a:p>
          <a:p>
            <a:r>
              <a:rPr lang="en-US" sz="1400" dirty="0"/>
              <a:t>Allocating funds across R&amp;D, marketing, and scaling is crucial for balanced growth. The allocation often depends</a:t>
            </a:r>
          </a:p>
          <a:p>
            <a:pPr marL="0" indent="0">
              <a:buNone/>
            </a:pPr>
            <a:r>
              <a:rPr lang="en-US" sz="1400" dirty="0"/>
              <a:t>       on your stage of development, but here’s a general guideline:</a:t>
            </a:r>
          </a:p>
          <a:p>
            <a:pPr>
              <a:buFont typeface="Arial" panose="020B0604020202020204" pitchFamily="34" charset="0"/>
              <a:buChar char="•"/>
            </a:pPr>
            <a:r>
              <a:rPr lang="en-US" sz="1400" b="1" dirty="0"/>
              <a:t>R&amp;D (Research &amp; Development)</a:t>
            </a:r>
            <a:r>
              <a:rPr lang="en-US" sz="1400" dirty="0"/>
              <a:t>:</a:t>
            </a:r>
            <a:br>
              <a:rPr lang="en-US" sz="1400" dirty="0"/>
            </a:br>
            <a:r>
              <a:rPr lang="en-US" sz="1400" dirty="0"/>
              <a:t>Typically, this might be the highest allocation, especially in the early stages. You’ll need to invest in product development</a:t>
            </a:r>
          </a:p>
          <a:p>
            <a:pPr>
              <a:buFont typeface="Arial" panose="020B0604020202020204" pitchFamily="34" charset="0"/>
              <a:buChar char="•"/>
            </a:pPr>
            <a:r>
              <a:rPr lang="en-US" sz="1400" i="1" dirty="0"/>
              <a:t>Year 1-2</a:t>
            </a:r>
            <a:r>
              <a:rPr lang="en-US" sz="1400" dirty="0"/>
              <a:t>: 30-40% of funds might go into R&amp;D if the focus is on product development or innovation.</a:t>
            </a:r>
          </a:p>
          <a:p>
            <a:pPr marL="742950" lvl="1" indent="-285750">
              <a:buFont typeface="Arial" panose="020B0604020202020204" pitchFamily="34" charset="0"/>
              <a:buChar char="•"/>
            </a:pPr>
            <a:r>
              <a:rPr lang="en-US" sz="1400" i="1" dirty="0"/>
              <a:t>Year 3-5</a:t>
            </a:r>
            <a:r>
              <a:rPr lang="en-US" sz="1400" dirty="0"/>
              <a:t>: Allocation could reduce to 15-20% as the product matures and the focus shifts to scaling.</a:t>
            </a:r>
          </a:p>
          <a:p>
            <a:pPr>
              <a:buFont typeface="Arial" panose="020B0604020202020204" pitchFamily="34" charset="0"/>
              <a:buChar char="•"/>
            </a:pPr>
            <a:r>
              <a:rPr lang="en-US" sz="1400" b="1" dirty="0"/>
              <a:t>Marketing</a:t>
            </a:r>
            <a:r>
              <a:rPr lang="en-US" sz="1400" dirty="0"/>
              <a:t>:</a:t>
            </a:r>
            <a:br>
              <a:rPr lang="en-US" sz="1400" dirty="0"/>
            </a:br>
            <a:r>
              <a:rPr lang="en-US" sz="1400" dirty="0"/>
              <a:t>Marketing spending is critical to growing your customer base. Early-stage companies often allocate a larger portion to marketing </a:t>
            </a:r>
          </a:p>
          <a:p>
            <a:pPr>
              <a:buFont typeface="Arial" panose="020B0604020202020204" pitchFamily="34" charset="0"/>
              <a:buChar char="•"/>
            </a:pPr>
            <a:r>
              <a:rPr lang="en-US" sz="1400" dirty="0"/>
              <a:t>and establish brand presence.</a:t>
            </a:r>
          </a:p>
          <a:p>
            <a:pPr marL="742950" lvl="1" indent="-285750">
              <a:buFont typeface="Arial" panose="020B0604020202020204" pitchFamily="34" charset="0"/>
              <a:buChar char="•"/>
            </a:pPr>
            <a:r>
              <a:rPr lang="en-US" sz="1400" i="1" dirty="0"/>
              <a:t>Year 1-2</a:t>
            </a:r>
            <a:r>
              <a:rPr lang="en-US" sz="1400" dirty="0"/>
              <a:t>: 20-30% of funds for aggressive marketing to drive customer acquisition.</a:t>
            </a:r>
          </a:p>
          <a:p>
            <a:pPr marL="742950" lvl="1" indent="-285750">
              <a:buFont typeface="Arial" panose="020B0604020202020204" pitchFamily="34" charset="0"/>
              <a:buChar char="•"/>
            </a:pPr>
            <a:r>
              <a:rPr lang="en-US" sz="1400" i="1" dirty="0"/>
              <a:t>Year 3-5</a:t>
            </a:r>
            <a:r>
              <a:rPr lang="en-US" sz="1400" dirty="0"/>
              <a:t>: As brand awareness solidifies, the percentage might stabilize at 15-25% for ongoing campaigns and customer retention.</a:t>
            </a:r>
          </a:p>
          <a:p>
            <a:pPr>
              <a:buFont typeface="Arial" panose="020B0604020202020204" pitchFamily="34" charset="0"/>
              <a:buChar char="•"/>
            </a:pPr>
            <a:r>
              <a:rPr lang="en-US" sz="1400" b="1" dirty="0"/>
              <a:t>Scaling (Operations &amp; Growth)</a:t>
            </a:r>
            <a:r>
              <a:rPr lang="en-US" sz="1400" dirty="0"/>
              <a:t>:</a:t>
            </a:r>
            <a:br>
              <a:rPr lang="en-US" sz="1400" dirty="0"/>
            </a:br>
            <a:r>
              <a:rPr lang="en-US" sz="1400" dirty="0"/>
              <a:t>As your business grows, scaling operations (production capacity, employee growth, distribution channels) is essential.</a:t>
            </a:r>
          </a:p>
          <a:p>
            <a:pPr marL="742950" lvl="1" indent="-285750">
              <a:buFont typeface="Arial" panose="020B0604020202020204" pitchFamily="34" charset="0"/>
              <a:buChar char="•"/>
            </a:pPr>
            <a:r>
              <a:rPr lang="en-US" sz="1400" i="1" dirty="0"/>
              <a:t>Year 1-2</a:t>
            </a:r>
            <a:r>
              <a:rPr lang="en-US" sz="1400" dirty="0"/>
              <a:t>: 10-15% for infrastructure and operations.</a:t>
            </a:r>
          </a:p>
          <a:p>
            <a:pPr marL="742950" lvl="1" indent="-285750">
              <a:buFont typeface="Arial" panose="020B0604020202020204" pitchFamily="34" charset="0"/>
              <a:buChar char="•"/>
            </a:pPr>
            <a:r>
              <a:rPr lang="en-US" sz="1400" i="1" dirty="0"/>
              <a:t>Year 3-5</a:t>
            </a:r>
            <a:r>
              <a:rPr lang="en-US" sz="1400" dirty="0"/>
              <a:t>: 25-40% for scaling efforts, such as expanding into new markets, hiring new staff, and optimizing production processes.</a:t>
            </a:r>
          </a:p>
          <a:p>
            <a:r>
              <a:rPr lang="en-US" sz="1400" b="1" dirty="0"/>
              <a:t>Example of Funding Allocation for a Hypothetical Business (Year 1):</a:t>
            </a:r>
          </a:p>
          <a:p>
            <a:pPr>
              <a:buFont typeface="Arial" panose="020B0604020202020204" pitchFamily="34" charset="0"/>
              <a:buChar char="•"/>
            </a:pPr>
            <a:r>
              <a:rPr lang="en-US" sz="1400" b="1" dirty="0"/>
              <a:t>R&amp;D</a:t>
            </a:r>
            <a:r>
              <a:rPr lang="en-US" sz="1400" dirty="0"/>
              <a:t>: 35% of total funding </a:t>
            </a:r>
            <a:r>
              <a:rPr lang="en-US" sz="1400" b="1" dirty="0"/>
              <a:t>Marketing</a:t>
            </a:r>
            <a:r>
              <a:rPr lang="en-US" sz="1400" dirty="0"/>
              <a:t>: 25% of total funding </a:t>
            </a:r>
            <a:r>
              <a:rPr lang="en-US" sz="1400" b="1" dirty="0"/>
              <a:t>Scaling</a:t>
            </a:r>
            <a:r>
              <a:rPr lang="en-US" sz="1400" dirty="0"/>
              <a:t>: 15% of total funding </a:t>
            </a:r>
            <a:r>
              <a:rPr lang="en-US" sz="1400" b="1" dirty="0"/>
              <a:t>Other Operating Costs</a:t>
            </a:r>
            <a:r>
              <a:rPr lang="en-US" sz="1400" dirty="0"/>
              <a:t>: 25%</a:t>
            </a:r>
          </a:p>
          <a:p>
            <a:endParaRPr lang="en-IN" sz="1400" dirty="0"/>
          </a:p>
        </p:txBody>
      </p:sp>
    </p:spTree>
    <p:extLst>
      <p:ext uri="{BB962C8B-B14F-4D97-AF65-F5344CB8AC3E}">
        <p14:creationId xmlns:p14="http://schemas.microsoft.com/office/powerpoint/2010/main" val="2387330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D3A55-F70F-FF62-5DE1-0CC165D5BF69}"/>
              </a:ext>
            </a:extLst>
          </p:cNvPr>
          <p:cNvSpPr>
            <a:spLocks noGrp="1"/>
          </p:cNvSpPr>
          <p:nvPr>
            <p:ph type="title"/>
          </p:nvPr>
        </p:nvSpPr>
        <p:spPr>
          <a:xfrm>
            <a:off x="87398" y="156238"/>
            <a:ext cx="8596668" cy="1320800"/>
          </a:xfrm>
        </p:spPr>
        <p:txBody>
          <a:bodyPr/>
          <a:lstStyle/>
          <a:p>
            <a:r>
              <a:rPr lang="en-US" dirty="0"/>
              <a:t>The team </a:t>
            </a:r>
            <a:endParaRPr lang="en-IN" dirty="0"/>
          </a:p>
        </p:txBody>
      </p:sp>
      <p:sp>
        <p:nvSpPr>
          <p:cNvPr id="3" name="Content Placeholder 2">
            <a:extLst>
              <a:ext uri="{FF2B5EF4-FFF2-40B4-BE49-F238E27FC236}">
                <a16:creationId xmlns:a16="http://schemas.microsoft.com/office/drawing/2014/main" id="{06B6AC4A-773A-1720-A7A4-A638F976A642}"/>
              </a:ext>
            </a:extLst>
          </p:cNvPr>
          <p:cNvSpPr>
            <a:spLocks noGrp="1"/>
          </p:cNvSpPr>
          <p:nvPr>
            <p:ph idx="1"/>
          </p:nvPr>
        </p:nvSpPr>
        <p:spPr>
          <a:xfrm>
            <a:off x="304800" y="1012723"/>
            <a:ext cx="8969202" cy="5028639"/>
          </a:xfrm>
        </p:spPr>
        <p:txBody>
          <a:bodyPr>
            <a:normAutofit fontScale="77500" lnSpcReduction="20000"/>
          </a:bodyPr>
          <a:lstStyle/>
          <a:p>
            <a:r>
              <a:rPr lang="en-US" b="1" dirty="0"/>
              <a:t>Founders and Key Team Members</a:t>
            </a:r>
          </a:p>
          <a:p>
            <a:pPr>
              <a:buFont typeface="+mj-lt"/>
              <a:buAutoNum type="arabicPeriod"/>
            </a:pPr>
            <a:r>
              <a:rPr lang="en-US" b="1" dirty="0"/>
              <a:t>Het Patel</a:t>
            </a:r>
            <a:r>
              <a:rPr lang="en-US" dirty="0"/>
              <a:t> – </a:t>
            </a:r>
            <a:r>
              <a:rPr lang="en-US" i="1" dirty="0"/>
              <a:t>Chief Executive Officer (CEO)</a:t>
            </a:r>
            <a:endParaRPr lang="en-US" dirty="0"/>
          </a:p>
          <a:p>
            <a:pPr marL="742950" lvl="1" indent="-285750">
              <a:buFont typeface="+mj-lt"/>
              <a:buAutoNum type="arabicPeriod"/>
            </a:pPr>
            <a:r>
              <a:rPr lang="en-US" dirty="0"/>
              <a:t>Expertise in </a:t>
            </a:r>
            <a:r>
              <a:rPr lang="en-US" b="1" dirty="0"/>
              <a:t>product development</a:t>
            </a:r>
            <a:r>
              <a:rPr lang="en-US" dirty="0"/>
              <a:t> with a track record of launching successful tech products.</a:t>
            </a:r>
          </a:p>
          <a:p>
            <a:pPr marL="742950" lvl="1" indent="-285750">
              <a:buFont typeface="+mj-lt"/>
              <a:buAutoNum type="arabicPeriod"/>
            </a:pPr>
            <a:r>
              <a:rPr lang="en-US" dirty="0"/>
              <a:t>Proven experience in </a:t>
            </a:r>
            <a:r>
              <a:rPr lang="en-US" b="1" dirty="0"/>
              <a:t>marketing</a:t>
            </a:r>
            <a:r>
              <a:rPr lang="en-US" dirty="0"/>
              <a:t> strategies, scaling businesses, and leading teams.</a:t>
            </a:r>
          </a:p>
          <a:p>
            <a:pPr>
              <a:buFont typeface="+mj-lt"/>
              <a:buAutoNum type="arabicPeriod"/>
            </a:pPr>
            <a:r>
              <a:rPr lang="en-US" b="1" dirty="0"/>
              <a:t>Ravi Kumar</a:t>
            </a:r>
            <a:r>
              <a:rPr lang="en-US" dirty="0"/>
              <a:t> – </a:t>
            </a:r>
            <a:r>
              <a:rPr lang="en-US" i="1" dirty="0"/>
              <a:t>Chief Operating Officer (COO)</a:t>
            </a:r>
            <a:endParaRPr lang="en-US" dirty="0"/>
          </a:p>
          <a:p>
            <a:pPr marL="742950" lvl="1" indent="-285750">
              <a:buFont typeface="+mj-lt"/>
              <a:buAutoNum type="arabicPeriod"/>
            </a:pPr>
            <a:r>
              <a:rPr lang="en-US" dirty="0"/>
              <a:t>Expertise in </a:t>
            </a:r>
            <a:r>
              <a:rPr lang="en-US" b="1" dirty="0"/>
              <a:t>operations management</a:t>
            </a:r>
            <a:r>
              <a:rPr lang="en-US" dirty="0"/>
              <a:t> and business strategy, focusing on streamlining processes and optimizing resources.</a:t>
            </a:r>
          </a:p>
          <a:p>
            <a:pPr marL="742950" lvl="1" indent="-285750">
              <a:buFont typeface="+mj-lt"/>
              <a:buAutoNum type="arabicPeriod"/>
            </a:pPr>
            <a:r>
              <a:rPr lang="en-US" dirty="0"/>
              <a:t>Over 10 years of experience in the </a:t>
            </a:r>
            <a:r>
              <a:rPr lang="en-US" b="1" dirty="0"/>
              <a:t>tech industry</a:t>
            </a:r>
            <a:r>
              <a:rPr lang="en-US" dirty="0"/>
              <a:t>, managing product lifecycle and operations.</a:t>
            </a:r>
          </a:p>
          <a:p>
            <a:pPr>
              <a:buFont typeface="+mj-lt"/>
              <a:buAutoNum type="arabicPeriod"/>
            </a:pPr>
            <a:r>
              <a:rPr lang="en-US" b="1" dirty="0"/>
              <a:t>Anjali Verma</a:t>
            </a:r>
            <a:r>
              <a:rPr lang="en-US" dirty="0"/>
              <a:t> – </a:t>
            </a:r>
            <a:r>
              <a:rPr lang="en-US" i="1" dirty="0"/>
              <a:t>Head of Marketing</a:t>
            </a:r>
            <a:endParaRPr lang="en-US" dirty="0"/>
          </a:p>
          <a:p>
            <a:pPr marL="742950" lvl="1" indent="-285750">
              <a:buFont typeface="+mj-lt"/>
              <a:buAutoNum type="arabicPeriod"/>
            </a:pPr>
            <a:r>
              <a:rPr lang="en-US" dirty="0"/>
              <a:t>Specializes in </a:t>
            </a:r>
            <a:r>
              <a:rPr lang="en-US" b="1" dirty="0"/>
              <a:t>digital marketing</a:t>
            </a:r>
            <a:r>
              <a:rPr lang="en-US" dirty="0"/>
              <a:t>, social media campaigns, and brand positioning for consumer tech products.</a:t>
            </a:r>
          </a:p>
          <a:p>
            <a:pPr marL="742950" lvl="1" indent="-285750">
              <a:buFont typeface="+mj-lt"/>
              <a:buAutoNum type="arabicPeriod"/>
            </a:pPr>
            <a:r>
              <a:rPr lang="en-US" dirty="0"/>
              <a:t>Strong background in </a:t>
            </a:r>
            <a:r>
              <a:rPr lang="en-US" b="1" dirty="0"/>
              <a:t>data-driven marketing</a:t>
            </a:r>
            <a:r>
              <a:rPr lang="en-US" dirty="0"/>
              <a:t> and customer engagement strategies.</a:t>
            </a:r>
          </a:p>
          <a:p>
            <a:pPr>
              <a:buFont typeface="+mj-lt"/>
              <a:buAutoNum type="arabicPeriod"/>
            </a:pPr>
            <a:r>
              <a:rPr lang="en-US" b="1" dirty="0"/>
              <a:t>Vikram Sharma</a:t>
            </a:r>
            <a:r>
              <a:rPr lang="en-US" dirty="0"/>
              <a:t> – </a:t>
            </a:r>
            <a:r>
              <a:rPr lang="en-US" i="1" dirty="0"/>
              <a:t>Product Manager</a:t>
            </a:r>
            <a:endParaRPr lang="en-US" dirty="0"/>
          </a:p>
          <a:p>
            <a:pPr marL="742950" lvl="1" indent="-285750">
              <a:buFont typeface="+mj-lt"/>
              <a:buAutoNum type="arabicPeriod"/>
            </a:pPr>
            <a:r>
              <a:rPr lang="en-US" dirty="0"/>
              <a:t>Focuses on </a:t>
            </a:r>
            <a:r>
              <a:rPr lang="en-US" b="1" dirty="0"/>
              <a:t>product strategy and user experience (UX)</a:t>
            </a:r>
            <a:r>
              <a:rPr lang="en-US" dirty="0"/>
              <a:t> design.</a:t>
            </a:r>
          </a:p>
          <a:p>
            <a:pPr marL="742950" lvl="1" indent="-285750">
              <a:buFont typeface="+mj-lt"/>
              <a:buAutoNum type="arabicPeriod"/>
            </a:pPr>
            <a:r>
              <a:rPr lang="en-US" dirty="0"/>
              <a:t>Expertise in turning concepts into user-centered products with strong market fit.</a:t>
            </a:r>
          </a:p>
          <a:p>
            <a:pPr>
              <a:buFont typeface="+mj-lt"/>
              <a:buAutoNum type="arabicPeriod"/>
            </a:pPr>
            <a:r>
              <a:rPr lang="en-US" b="1" dirty="0"/>
              <a:t>Karan Mehta</a:t>
            </a:r>
            <a:r>
              <a:rPr lang="en-US" dirty="0"/>
              <a:t> – </a:t>
            </a:r>
            <a:r>
              <a:rPr lang="en-US" i="1" dirty="0"/>
              <a:t>Chief Technology Officer (CTO)</a:t>
            </a:r>
            <a:endParaRPr lang="en-US" dirty="0"/>
          </a:p>
          <a:p>
            <a:pPr marL="742950" lvl="1" indent="-285750">
              <a:buFont typeface="+mj-lt"/>
              <a:buAutoNum type="arabicPeriod"/>
            </a:pPr>
            <a:r>
              <a:rPr lang="en-US" dirty="0"/>
              <a:t>Expertise in </a:t>
            </a:r>
            <a:r>
              <a:rPr lang="en-US" b="1" dirty="0"/>
              <a:t>technology architecture</a:t>
            </a:r>
            <a:r>
              <a:rPr lang="en-US" dirty="0"/>
              <a:t> and </a:t>
            </a:r>
            <a:r>
              <a:rPr lang="en-US" b="1" dirty="0"/>
              <a:t>engineering</a:t>
            </a:r>
            <a:r>
              <a:rPr lang="en-US" dirty="0"/>
              <a:t> for scalable solutions.</a:t>
            </a:r>
          </a:p>
          <a:p>
            <a:pPr marL="742950" lvl="1" indent="-285750">
              <a:buFont typeface="+mj-lt"/>
              <a:buAutoNum type="arabicPeriod"/>
            </a:pPr>
            <a:r>
              <a:rPr lang="en-US" dirty="0"/>
              <a:t>Experience in leading </a:t>
            </a:r>
            <a:r>
              <a:rPr lang="en-US" b="1" dirty="0"/>
              <a:t>R&amp;D</a:t>
            </a:r>
            <a:r>
              <a:rPr lang="en-US" dirty="0"/>
              <a:t> teams for hardware and software integration.</a:t>
            </a:r>
          </a:p>
          <a:p>
            <a:endParaRPr lang="en-IN" dirty="0"/>
          </a:p>
        </p:txBody>
      </p:sp>
    </p:spTree>
    <p:extLst>
      <p:ext uri="{BB962C8B-B14F-4D97-AF65-F5344CB8AC3E}">
        <p14:creationId xmlns:p14="http://schemas.microsoft.com/office/powerpoint/2010/main" val="367553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13DA55-62B0-FDED-92F1-9D331005BF34}"/>
              </a:ext>
            </a:extLst>
          </p:cNvPr>
          <p:cNvSpPr>
            <a:spLocks noGrp="1"/>
          </p:cNvSpPr>
          <p:nvPr>
            <p:ph idx="1"/>
          </p:nvPr>
        </p:nvSpPr>
        <p:spPr>
          <a:xfrm>
            <a:off x="442452" y="432619"/>
            <a:ext cx="8831550" cy="5608743"/>
          </a:xfrm>
        </p:spPr>
        <p:txBody>
          <a:bodyPr/>
          <a:lstStyle/>
          <a:p>
            <a:r>
              <a:rPr lang="en-US" b="1"/>
              <a:t>Advisors and Partners</a:t>
            </a:r>
          </a:p>
          <a:p>
            <a:pPr>
              <a:buFont typeface="+mj-lt"/>
              <a:buAutoNum type="arabicPeriod"/>
            </a:pPr>
            <a:r>
              <a:rPr lang="en-US" b="1"/>
              <a:t>Priya Desai</a:t>
            </a:r>
            <a:r>
              <a:rPr lang="en-US"/>
              <a:t> – </a:t>
            </a:r>
            <a:r>
              <a:rPr lang="en-US" i="1"/>
              <a:t>Technology Advisor</a:t>
            </a:r>
            <a:endParaRPr lang="en-US"/>
          </a:p>
          <a:p>
            <a:pPr marL="742950" lvl="1" indent="-285750">
              <a:buFont typeface="+mj-lt"/>
              <a:buAutoNum type="arabicPeriod"/>
            </a:pPr>
            <a:r>
              <a:rPr lang="en-US"/>
              <a:t>A well-known industry leader with expertise in </a:t>
            </a:r>
            <a:r>
              <a:rPr lang="en-US" b="1"/>
              <a:t>hardware development</a:t>
            </a:r>
            <a:r>
              <a:rPr lang="en-US"/>
              <a:t> and </a:t>
            </a:r>
            <a:r>
              <a:rPr lang="en-US" b="1"/>
              <a:t>market trends</a:t>
            </a:r>
            <a:r>
              <a:rPr lang="en-US"/>
              <a:t>.</a:t>
            </a:r>
          </a:p>
          <a:p>
            <a:pPr marL="742950" lvl="1" indent="-285750">
              <a:buFont typeface="+mj-lt"/>
              <a:buAutoNum type="arabicPeriod"/>
            </a:pPr>
            <a:r>
              <a:rPr lang="en-US"/>
              <a:t>Offers valuable insights into the tech ecosystem and strategic direction for </a:t>
            </a:r>
            <a:r>
              <a:rPr lang="en-US" b="1"/>
              <a:t>Echo Charge</a:t>
            </a:r>
            <a:r>
              <a:rPr lang="en-US"/>
              <a:t>.</a:t>
            </a:r>
          </a:p>
          <a:p>
            <a:pPr>
              <a:buFont typeface="+mj-lt"/>
              <a:buAutoNum type="arabicPeriod"/>
            </a:pPr>
            <a:r>
              <a:rPr lang="en-US" b="1"/>
              <a:t>Sanjay Gupta</a:t>
            </a:r>
            <a:r>
              <a:rPr lang="en-US"/>
              <a:t> – </a:t>
            </a:r>
            <a:r>
              <a:rPr lang="en-US" i="1"/>
              <a:t>Business Strategy Advisor</a:t>
            </a:r>
            <a:endParaRPr lang="en-US"/>
          </a:p>
          <a:p>
            <a:pPr marL="742950" lvl="1" indent="-285750">
              <a:buFont typeface="+mj-lt"/>
              <a:buAutoNum type="arabicPeriod"/>
            </a:pPr>
            <a:r>
              <a:rPr lang="en-US"/>
              <a:t>With decades of experience in </a:t>
            </a:r>
            <a:r>
              <a:rPr lang="en-US" b="1"/>
              <a:t>startups</a:t>
            </a:r>
            <a:r>
              <a:rPr lang="en-US"/>
              <a:t> and </a:t>
            </a:r>
            <a:r>
              <a:rPr lang="en-US" b="1"/>
              <a:t>venture capital</a:t>
            </a:r>
            <a:r>
              <a:rPr lang="en-US"/>
              <a:t>, this advisor provides guidance on market entry and growth strategies.</a:t>
            </a:r>
          </a:p>
          <a:p>
            <a:pPr>
              <a:buFont typeface="+mj-lt"/>
              <a:buAutoNum type="arabicPeriod"/>
            </a:pPr>
            <a:r>
              <a:rPr lang="en-US" b="1"/>
              <a:t>Strategic Partners</a:t>
            </a:r>
            <a:endParaRPr lang="en-US"/>
          </a:p>
          <a:p>
            <a:pPr marL="742950" lvl="1" indent="-285750">
              <a:buFont typeface="+mj-lt"/>
              <a:buAutoNum type="arabicPeriod"/>
            </a:pPr>
            <a:r>
              <a:rPr lang="en-US"/>
              <a:t>Collaborations with </a:t>
            </a:r>
            <a:r>
              <a:rPr lang="en-US" b="1"/>
              <a:t>Tech Innovations Pvt. Ltd.</a:t>
            </a:r>
            <a:r>
              <a:rPr lang="en-US"/>
              <a:t>: Strengthening product distribution and expansion.</a:t>
            </a:r>
          </a:p>
          <a:p>
            <a:pPr marL="742950" lvl="1" indent="-285750">
              <a:buFont typeface="+mj-lt"/>
              <a:buAutoNum type="arabicPeriod"/>
            </a:pPr>
            <a:r>
              <a:rPr lang="en-US"/>
              <a:t>Partnering with </a:t>
            </a:r>
            <a:r>
              <a:rPr lang="en-US" b="1"/>
              <a:t>ElectroMart</a:t>
            </a:r>
            <a:r>
              <a:rPr lang="en-US"/>
              <a:t> for broader market access, enhancing brand recognition and credibility.</a:t>
            </a:r>
          </a:p>
        </p:txBody>
      </p:sp>
    </p:spTree>
    <p:extLst>
      <p:ext uri="{BB962C8B-B14F-4D97-AF65-F5344CB8AC3E}">
        <p14:creationId xmlns:p14="http://schemas.microsoft.com/office/powerpoint/2010/main" val="24726939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C0ECB-8E9A-8B45-51A3-7A6E52E7D17A}"/>
              </a:ext>
            </a:extLst>
          </p:cNvPr>
          <p:cNvSpPr>
            <a:spLocks noGrp="1"/>
          </p:cNvSpPr>
          <p:nvPr>
            <p:ph type="title"/>
          </p:nvPr>
        </p:nvSpPr>
        <p:spPr>
          <a:xfrm>
            <a:off x="126728" y="156238"/>
            <a:ext cx="8596668" cy="1320800"/>
          </a:xfrm>
        </p:spPr>
        <p:txBody>
          <a:bodyPr/>
          <a:lstStyle/>
          <a:p>
            <a:r>
              <a:rPr lang="en-US" dirty="0"/>
              <a:t>Why Invest in Echo Charge?</a:t>
            </a:r>
            <a:endParaRPr lang="en-IN" dirty="0"/>
          </a:p>
        </p:txBody>
      </p:sp>
      <p:sp>
        <p:nvSpPr>
          <p:cNvPr id="3" name="Content Placeholder 2">
            <a:extLst>
              <a:ext uri="{FF2B5EF4-FFF2-40B4-BE49-F238E27FC236}">
                <a16:creationId xmlns:a16="http://schemas.microsoft.com/office/drawing/2014/main" id="{122612AE-C1AC-A107-9C5B-E011A190597F}"/>
              </a:ext>
            </a:extLst>
          </p:cNvPr>
          <p:cNvSpPr>
            <a:spLocks noGrp="1"/>
          </p:cNvSpPr>
          <p:nvPr>
            <p:ph idx="1"/>
          </p:nvPr>
        </p:nvSpPr>
        <p:spPr>
          <a:xfrm>
            <a:off x="373626" y="924232"/>
            <a:ext cx="3529780" cy="2841524"/>
          </a:xfrm>
        </p:spPr>
        <p:txBody>
          <a:bodyPr>
            <a:normAutofit fontScale="92500" lnSpcReduction="20000"/>
          </a:bodyPr>
          <a:lstStyle/>
          <a:p>
            <a:r>
              <a:rPr lang="en-US" b="1" dirty="0"/>
              <a:t>Strong Market Opportunity and Growth Potential</a:t>
            </a:r>
            <a:endParaRPr lang="en-US" dirty="0"/>
          </a:p>
          <a:p>
            <a:pPr>
              <a:buFont typeface="Arial" panose="020B0604020202020204" pitchFamily="34" charset="0"/>
              <a:buChar char="•"/>
            </a:pPr>
            <a:r>
              <a:rPr lang="en-US" dirty="0"/>
              <a:t>The rapidly growing demand for energy-efficient and sustainable solutions presents a significant market opportunity.</a:t>
            </a:r>
          </a:p>
          <a:p>
            <a:pPr>
              <a:buFont typeface="Arial" panose="020B0604020202020204" pitchFamily="34" charset="0"/>
              <a:buChar char="•"/>
            </a:pPr>
            <a:r>
              <a:rPr lang="en-US" dirty="0"/>
              <a:t>With the global focus shifting towards green technologies, </a:t>
            </a:r>
            <a:r>
              <a:rPr lang="en-US" i="1" dirty="0"/>
              <a:t>Echo Charge</a:t>
            </a:r>
            <a:r>
              <a:rPr lang="en-US" dirty="0"/>
              <a:t> is well-positioned to capture a sizable share of this booming sector.</a:t>
            </a:r>
          </a:p>
          <a:p>
            <a:endParaRPr lang="en-IN" dirty="0"/>
          </a:p>
        </p:txBody>
      </p:sp>
      <p:sp>
        <p:nvSpPr>
          <p:cNvPr id="4" name="Content Placeholder 2">
            <a:extLst>
              <a:ext uri="{FF2B5EF4-FFF2-40B4-BE49-F238E27FC236}">
                <a16:creationId xmlns:a16="http://schemas.microsoft.com/office/drawing/2014/main" id="{414430F0-BB7D-4DC5-8696-85CB8A20B7E0}"/>
              </a:ext>
            </a:extLst>
          </p:cNvPr>
          <p:cNvSpPr txBox="1">
            <a:spLocks/>
          </p:cNvSpPr>
          <p:nvPr/>
        </p:nvSpPr>
        <p:spPr>
          <a:xfrm>
            <a:off x="3228804" y="3664926"/>
            <a:ext cx="4292873" cy="3193074"/>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b="1" dirty="0"/>
              <a:t>Unique Product with a Competitive Edge</a:t>
            </a:r>
            <a:endParaRPr lang="en-US" dirty="0"/>
          </a:p>
          <a:p>
            <a:pPr>
              <a:buFont typeface="Arial" panose="020B0604020202020204" pitchFamily="34" charset="0"/>
              <a:buChar char="•"/>
            </a:pPr>
            <a:r>
              <a:rPr lang="en-US" i="1" dirty="0"/>
              <a:t>Echo Charge</a:t>
            </a:r>
            <a:r>
              <a:rPr lang="en-US" dirty="0"/>
              <a:t> offers a breakthrough solution with proprietary technology, setting it apart from competitors.</a:t>
            </a:r>
          </a:p>
          <a:p>
            <a:pPr>
              <a:buFont typeface="Arial" panose="020B0604020202020204" pitchFamily="34" charset="0"/>
              <a:buChar char="•"/>
            </a:pPr>
            <a:r>
              <a:rPr lang="en-US" dirty="0"/>
              <a:t>The product's innovation not only addresses consumer needs effectively but also aligns with global sustainability goals, ensuring long-term relevance.</a:t>
            </a:r>
          </a:p>
        </p:txBody>
      </p:sp>
      <p:sp>
        <p:nvSpPr>
          <p:cNvPr id="5" name="Content Placeholder 2">
            <a:extLst>
              <a:ext uri="{FF2B5EF4-FFF2-40B4-BE49-F238E27FC236}">
                <a16:creationId xmlns:a16="http://schemas.microsoft.com/office/drawing/2014/main" id="{6D5660BF-B262-F5EA-E153-9046EA2C74FC}"/>
              </a:ext>
            </a:extLst>
          </p:cNvPr>
          <p:cNvSpPr txBox="1">
            <a:spLocks/>
          </p:cNvSpPr>
          <p:nvPr/>
        </p:nvSpPr>
        <p:spPr>
          <a:xfrm>
            <a:off x="5791201" y="924232"/>
            <a:ext cx="4178710" cy="2743201"/>
          </a:xfrm>
          <a:prstGeom prst="rect">
            <a:avLst/>
          </a:prstGeom>
        </p:spPr>
        <p:txBody>
          <a:bodyPr vert="horz" lIns="91440" tIns="45720" rIns="91440" bIns="45720" rtlCol="0">
            <a:normAutofit fontScale="925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buFont typeface="+mj-lt"/>
              <a:buAutoNum type="arabicPeriod"/>
            </a:pPr>
            <a:r>
              <a:rPr lang="en-US" b="1" dirty="0"/>
              <a:t>Scalable Business Model with High ROI Potential</a:t>
            </a:r>
            <a:endParaRPr lang="en-US" dirty="0"/>
          </a:p>
          <a:p>
            <a:pPr marL="742950" lvl="1" indent="-285750">
              <a:buFont typeface="+mj-lt"/>
              <a:buAutoNum type="arabicPeriod"/>
            </a:pPr>
            <a:r>
              <a:rPr lang="en-US" dirty="0"/>
              <a:t>A scalable, tech-driven business model ensures that </a:t>
            </a:r>
            <a:r>
              <a:rPr lang="en-US" i="1" dirty="0"/>
              <a:t>Echo Charge</a:t>
            </a:r>
            <a:r>
              <a:rPr lang="en-US" dirty="0"/>
              <a:t> can adapt to market demands and expand operations efficiently.</a:t>
            </a:r>
          </a:p>
          <a:p>
            <a:pPr marL="742950" lvl="1" indent="-285750">
              <a:buFont typeface="+mj-lt"/>
              <a:buAutoNum type="arabicPeriod"/>
            </a:pPr>
            <a:r>
              <a:rPr lang="en-US" dirty="0"/>
              <a:t>With high margins and the potential for recurring revenue streams, investors can expect a strong return on investment as the company grows.</a:t>
            </a:r>
          </a:p>
        </p:txBody>
      </p:sp>
    </p:spTree>
    <p:extLst>
      <p:ext uri="{BB962C8B-B14F-4D97-AF65-F5344CB8AC3E}">
        <p14:creationId xmlns:p14="http://schemas.microsoft.com/office/powerpoint/2010/main" val="1715379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D550F-BA0A-C602-4462-8B8F6E0B37DE}"/>
              </a:ext>
            </a:extLst>
          </p:cNvPr>
          <p:cNvSpPr>
            <a:spLocks noGrp="1"/>
          </p:cNvSpPr>
          <p:nvPr>
            <p:ph type="title"/>
          </p:nvPr>
        </p:nvSpPr>
        <p:spPr>
          <a:xfrm>
            <a:off x="185721" y="156238"/>
            <a:ext cx="8596668" cy="1320800"/>
          </a:xfrm>
        </p:spPr>
        <p:txBody>
          <a:bodyPr/>
          <a:lstStyle/>
          <a:p>
            <a:r>
              <a:rPr lang="en-US" dirty="0"/>
              <a:t>Q&amp;A and Closing Remarks</a:t>
            </a:r>
            <a:endParaRPr lang="en-IN" dirty="0"/>
          </a:p>
        </p:txBody>
      </p:sp>
      <p:sp>
        <p:nvSpPr>
          <p:cNvPr id="4" name="Rectangle 1">
            <a:extLst>
              <a:ext uri="{FF2B5EF4-FFF2-40B4-BE49-F238E27FC236}">
                <a16:creationId xmlns:a16="http://schemas.microsoft.com/office/drawing/2014/main" id="{F011A3EC-9954-DA01-6164-52B452936CEC}"/>
              </a:ext>
            </a:extLst>
          </p:cNvPr>
          <p:cNvSpPr>
            <a:spLocks noGrp="1" noChangeArrowheads="1"/>
          </p:cNvSpPr>
          <p:nvPr>
            <p:ph idx="1"/>
          </p:nvPr>
        </p:nvSpPr>
        <p:spPr bwMode="auto">
          <a:xfrm>
            <a:off x="185720" y="1607741"/>
            <a:ext cx="9892345"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"We’d now like to open the floor for any questions. Feel free to ask about our product, business model, market strategy, or anything else you'd like to know about </a:t>
            </a:r>
            <a:r>
              <a:rPr kumimoji="0" lang="en-US" altLang="en-US" sz="2800" b="0" i="1" u="none" strike="noStrike" cap="none" normalizeH="0" baseline="0" dirty="0">
                <a:ln>
                  <a:noFill/>
                </a:ln>
                <a:solidFill>
                  <a:schemeClr val="tx1"/>
                </a:solidFill>
                <a:effectLst/>
                <a:latin typeface="Arial" panose="020B0604020202020204" pitchFamily="34" charset="0"/>
              </a:rPr>
              <a:t>Echo Charge</a:t>
            </a:r>
            <a:r>
              <a:rPr kumimoji="0" lang="en-US" altLang="en-US" sz="2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Allow sufficient time for meaningful engagement and address queries clearly and concisely. </a:t>
            </a:r>
          </a:p>
        </p:txBody>
      </p:sp>
    </p:spTree>
    <p:extLst>
      <p:ext uri="{BB962C8B-B14F-4D97-AF65-F5344CB8AC3E}">
        <p14:creationId xmlns:p14="http://schemas.microsoft.com/office/powerpoint/2010/main" val="36800154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8A851F88-B8E4-333B-7E20-61849080190A}"/>
              </a:ext>
            </a:extLst>
          </p:cNvPr>
          <p:cNvSpPr>
            <a:spLocks noGrp="1" noChangeArrowheads="1"/>
          </p:cNvSpPr>
          <p:nvPr>
            <p:ph type="title"/>
          </p:nvPr>
        </p:nvSpPr>
        <p:spPr bwMode="auto">
          <a:xfrm>
            <a:off x="962470" y="2109180"/>
            <a:ext cx="8830460"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1" u="none" strike="noStrike" cap="none" normalizeH="0" baseline="0" dirty="0">
                <a:ln>
                  <a:noFill/>
                </a:ln>
                <a:solidFill>
                  <a:schemeClr val="tx1"/>
                </a:solidFill>
                <a:effectLst/>
                <a:latin typeface="Arial" panose="020B0604020202020204" pitchFamily="34" charset="0"/>
              </a:rPr>
              <a:t>"Thank you all for your time and interest in Echo Charge. We truly value your attention and look forward to the opportunity to work together as we bring this innovative solution to the market."</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800" b="0" i="1"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97882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8F0C7-B898-D581-C87B-8CC284333EA0}"/>
              </a:ext>
            </a:extLst>
          </p:cNvPr>
          <p:cNvSpPr>
            <a:spLocks noGrp="1"/>
          </p:cNvSpPr>
          <p:nvPr>
            <p:ph type="title"/>
          </p:nvPr>
        </p:nvSpPr>
        <p:spPr/>
        <p:txBody>
          <a:bodyPr/>
          <a:lstStyle/>
          <a:p>
            <a:r>
              <a:rPr lang="en-US" b="1" dirty="0"/>
              <a:t>Contact Information for Follow-Up</a:t>
            </a:r>
            <a:br>
              <a:rPr lang="en-US" b="1" dirty="0"/>
            </a:br>
            <a:endParaRPr lang="en-IN" dirty="0"/>
          </a:p>
        </p:txBody>
      </p:sp>
      <p:sp>
        <p:nvSpPr>
          <p:cNvPr id="3" name="Content Placeholder 2">
            <a:extLst>
              <a:ext uri="{FF2B5EF4-FFF2-40B4-BE49-F238E27FC236}">
                <a16:creationId xmlns:a16="http://schemas.microsoft.com/office/drawing/2014/main" id="{F5BA64B6-5DAD-AE97-AD6E-C07412F33ECB}"/>
              </a:ext>
            </a:extLst>
          </p:cNvPr>
          <p:cNvSpPr>
            <a:spLocks noGrp="1"/>
          </p:cNvSpPr>
          <p:nvPr>
            <p:ph idx="1"/>
          </p:nvPr>
        </p:nvSpPr>
        <p:spPr/>
        <p:txBody>
          <a:bodyPr>
            <a:normAutofit/>
          </a:bodyPr>
          <a:lstStyle/>
          <a:p>
            <a:pPr>
              <a:buFont typeface="Arial" panose="020B0604020202020204" pitchFamily="34" charset="0"/>
              <a:buChar char="•"/>
            </a:pPr>
            <a:r>
              <a:rPr lang="en-US" sz="2000" dirty="0"/>
              <a:t>Provide multiple ways to connect:</a:t>
            </a:r>
            <a:br>
              <a:rPr lang="en-US" sz="2000" dirty="0"/>
            </a:br>
            <a:r>
              <a:rPr lang="en-US" sz="2000" dirty="0"/>
              <a:t>"If you have further questions or would like to continue the conversation, please don’t hesitate to reach out:</a:t>
            </a:r>
          </a:p>
          <a:p>
            <a:pPr marL="742950" lvl="1" indent="-285750">
              <a:buFont typeface="Arial" panose="020B0604020202020204" pitchFamily="34" charset="0"/>
              <a:buChar char="•"/>
            </a:pPr>
            <a:r>
              <a:rPr lang="en-US" sz="2000" b="1" dirty="0"/>
              <a:t>Email</a:t>
            </a:r>
            <a:r>
              <a:rPr lang="en-US" sz="2000" dirty="0"/>
              <a:t>: info@echocharge.com</a:t>
            </a:r>
          </a:p>
          <a:p>
            <a:pPr marL="742950" lvl="1" indent="-285750">
              <a:buFont typeface="Arial" panose="020B0604020202020204" pitchFamily="34" charset="0"/>
              <a:buChar char="•"/>
            </a:pPr>
            <a:r>
              <a:rPr lang="en-US" sz="2000" b="1" dirty="0"/>
              <a:t>Phone: 9999999999</a:t>
            </a:r>
            <a:endParaRPr lang="en-US" sz="2000" dirty="0"/>
          </a:p>
          <a:p>
            <a:pPr marL="742950" lvl="1" indent="-285750">
              <a:buFont typeface="Arial" panose="020B0604020202020204" pitchFamily="34" charset="0"/>
              <a:buChar char="•"/>
            </a:pPr>
            <a:r>
              <a:rPr lang="en-US" sz="2000" b="1" dirty="0"/>
              <a:t>Website</a:t>
            </a:r>
            <a:r>
              <a:rPr lang="en-US" sz="2000" dirty="0"/>
              <a:t>: </a:t>
            </a:r>
            <a:r>
              <a:rPr lang="en-US" sz="2000" dirty="0">
                <a:hlinkClick r:id="rId2"/>
              </a:rPr>
              <a:t>www.echocharge.com</a:t>
            </a:r>
            <a:r>
              <a:rPr lang="en-US" sz="2000" dirty="0"/>
              <a:t>"</a:t>
            </a:r>
          </a:p>
          <a:p>
            <a:endParaRPr lang="en-IN" sz="2000" dirty="0"/>
          </a:p>
        </p:txBody>
      </p:sp>
    </p:spTree>
    <p:extLst>
      <p:ext uri="{BB962C8B-B14F-4D97-AF65-F5344CB8AC3E}">
        <p14:creationId xmlns:p14="http://schemas.microsoft.com/office/powerpoint/2010/main" val="3511103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3547A-57DB-012F-3505-5FFEFC004DFA}"/>
              </a:ext>
            </a:extLst>
          </p:cNvPr>
          <p:cNvSpPr>
            <a:spLocks noGrp="1"/>
          </p:cNvSpPr>
          <p:nvPr>
            <p:ph type="title"/>
          </p:nvPr>
        </p:nvSpPr>
        <p:spPr>
          <a:xfrm>
            <a:off x="166057" y="79987"/>
            <a:ext cx="8596668" cy="1320800"/>
          </a:xfrm>
        </p:spPr>
        <p:txBody>
          <a:bodyPr/>
          <a:lstStyle/>
          <a:p>
            <a:r>
              <a:rPr lang="en-IN" b="1" dirty="0"/>
              <a:t>Overview of </a:t>
            </a:r>
            <a:r>
              <a:rPr lang="en-IN" b="1" dirty="0" err="1"/>
              <a:t>EcoCharge</a:t>
            </a:r>
            <a:br>
              <a:rPr lang="en-IN" b="1" dirty="0"/>
            </a:br>
            <a:endParaRPr lang="en-IN" dirty="0"/>
          </a:p>
        </p:txBody>
      </p:sp>
      <p:sp>
        <p:nvSpPr>
          <p:cNvPr id="3" name="Content Placeholder 2">
            <a:extLst>
              <a:ext uri="{FF2B5EF4-FFF2-40B4-BE49-F238E27FC236}">
                <a16:creationId xmlns:a16="http://schemas.microsoft.com/office/drawing/2014/main" id="{864A1FDB-77C1-9A96-5728-174E5EDD4B68}"/>
              </a:ext>
            </a:extLst>
          </p:cNvPr>
          <p:cNvSpPr>
            <a:spLocks noGrp="1"/>
          </p:cNvSpPr>
          <p:nvPr>
            <p:ph idx="1"/>
          </p:nvPr>
        </p:nvSpPr>
        <p:spPr>
          <a:xfrm>
            <a:off x="194461" y="934420"/>
            <a:ext cx="9156015" cy="1899574"/>
          </a:xfrm>
        </p:spPr>
        <p:txBody>
          <a:bodyPr/>
          <a:lstStyle/>
          <a:p>
            <a:pPr algn="just"/>
            <a:r>
              <a:rPr lang="en-US" dirty="0" err="1"/>
              <a:t>EcoCharge</a:t>
            </a:r>
            <a:r>
              <a:rPr lang="en-US" dirty="0"/>
              <a:t> is revolutionizing portable power solutions with cutting-edge </a:t>
            </a:r>
            <a:r>
              <a:rPr lang="en-US" b="1" dirty="0"/>
              <a:t>solar-powered technology</a:t>
            </a:r>
            <a:r>
              <a:rPr lang="en-US" dirty="0"/>
              <a:t>. Designed for modern lifestyles, </a:t>
            </a:r>
            <a:r>
              <a:rPr lang="en-US" dirty="0" err="1"/>
              <a:t>EcoCharge</a:t>
            </a:r>
            <a:r>
              <a:rPr lang="en-US" dirty="0"/>
              <a:t> combines convenience, reliability, and sustainability to meet the growing need for eco-friendly energy on the go.</a:t>
            </a:r>
          </a:p>
          <a:p>
            <a:pPr marL="0" indent="0" algn="just">
              <a:buNone/>
            </a:pPr>
            <a:endParaRPr lang="en-IN" dirty="0"/>
          </a:p>
        </p:txBody>
      </p:sp>
      <p:sp>
        <p:nvSpPr>
          <p:cNvPr id="4" name="Title 1">
            <a:extLst>
              <a:ext uri="{FF2B5EF4-FFF2-40B4-BE49-F238E27FC236}">
                <a16:creationId xmlns:a16="http://schemas.microsoft.com/office/drawing/2014/main" id="{23C3B34D-C2AF-8B96-5103-9CBF34B390D8}"/>
              </a:ext>
            </a:extLst>
          </p:cNvPr>
          <p:cNvSpPr txBox="1">
            <a:spLocks/>
          </p:cNvSpPr>
          <p:nvPr/>
        </p:nvSpPr>
        <p:spPr>
          <a:xfrm>
            <a:off x="209209" y="3028027"/>
            <a:ext cx="5675397"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b="1" dirty="0"/>
              <a:t>Our Mission</a:t>
            </a:r>
            <a:br>
              <a:rPr lang="en-IN" dirty="0"/>
            </a:br>
            <a:endParaRPr lang="en-IN" dirty="0"/>
          </a:p>
        </p:txBody>
      </p:sp>
      <p:sp>
        <p:nvSpPr>
          <p:cNvPr id="5" name="Content Placeholder 2">
            <a:extLst>
              <a:ext uri="{FF2B5EF4-FFF2-40B4-BE49-F238E27FC236}">
                <a16:creationId xmlns:a16="http://schemas.microsoft.com/office/drawing/2014/main" id="{A6B64053-6224-95A7-170A-7E2658DECE07}"/>
              </a:ext>
            </a:extLst>
          </p:cNvPr>
          <p:cNvSpPr txBox="1">
            <a:spLocks/>
          </p:cNvSpPr>
          <p:nvPr/>
        </p:nvSpPr>
        <p:spPr>
          <a:xfrm>
            <a:off x="209209" y="3603884"/>
            <a:ext cx="9156015" cy="189957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gn="just">
              <a:buFont typeface="Wingdings 3" charset="2"/>
              <a:buNone/>
            </a:pPr>
            <a:endParaRPr lang="en-US" b="1" dirty="0"/>
          </a:p>
          <a:p>
            <a:pPr algn="just"/>
            <a:r>
              <a:rPr lang="en-US" b="1" dirty="0"/>
              <a:t>Redefining portable charging with sustainable </a:t>
            </a:r>
            <a:r>
              <a:rPr lang="en-US" b="1" dirty="0" err="1"/>
              <a:t>innovation.</a:t>
            </a:r>
            <a:r>
              <a:rPr lang="en-US" dirty="0" err="1"/>
              <a:t>At</a:t>
            </a:r>
            <a:r>
              <a:rPr lang="en-US" dirty="0"/>
              <a:t> </a:t>
            </a:r>
            <a:r>
              <a:rPr lang="en-US" dirty="0" err="1"/>
              <a:t>EcoCharge</a:t>
            </a:r>
            <a:r>
              <a:rPr lang="en-US" dirty="0"/>
              <a:t>, we are committed to empowering individuals with clean, renewable energy solutions. By blending advanced solar technology with user-friendly design, we aim to create a future where staying connected no longer comes at the cost of the environment.</a:t>
            </a:r>
            <a:endParaRPr lang="en-IN" dirty="0"/>
          </a:p>
        </p:txBody>
      </p:sp>
    </p:spTree>
    <p:extLst>
      <p:ext uri="{BB962C8B-B14F-4D97-AF65-F5344CB8AC3E}">
        <p14:creationId xmlns:p14="http://schemas.microsoft.com/office/powerpoint/2010/main" val="15516949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7C0D0-5EBE-0ABA-73BE-31FC6EB739DE}"/>
              </a:ext>
            </a:extLst>
          </p:cNvPr>
          <p:cNvSpPr>
            <a:spLocks noGrp="1"/>
          </p:cNvSpPr>
          <p:nvPr>
            <p:ph type="title"/>
          </p:nvPr>
        </p:nvSpPr>
        <p:spPr>
          <a:xfrm>
            <a:off x="304800" y="137652"/>
            <a:ext cx="8969202" cy="1081548"/>
          </a:xfrm>
        </p:spPr>
        <p:txBody>
          <a:bodyPr/>
          <a:lstStyle/>
          <a:p>
            <a:r>
              <a:rPr lang="en-US" dirty="0"/>
              <a:t>The Problem</a:t>
            </a:r>
            <a:endParaRPr lang="en-IN" dirty="0"/>
          </a:p>
        </p:txBody>
      </p:sp>
      <p:sp>
        <p:nvSpPr>
          <p:cNvPr id="5" name="Rectangle 2">
            <a:extLst>
              <a:ext uri="{FF2B5EF4-FFF2-40B4-BE49-F238E27FC236}">
                <a16:creationId xmlns:a16="http://schemas.microsoft.com/office/drawing/2014/main" id="{7C1B9CAA-9487-13FD-0AEE-EC2ED6485BB2}"/>
              </a:ext>
            </a:extLst>
          </p:cNvPr>
          <p:cNvSpPr>
            <a:spLocks noGrp="1" noChangeArrowheads="1"/>
          </p:cNvSpPr>
          <p:nvPr>
            <p:ph idx="1"/>
          </p:nvPr>
        </p:nvSpPr>
        <p:spPr bwMode="auto">
          <a:xfrm>
            <a:off x="304800" y="704718"/>
            <a:ext cx="11320398"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chemeClr val="tx1"/>
                </a:solidFill>
                <a:effectLst/>
                <a:latin typeface="Arial" panose="020B0604020202020204" pitchFamily="34" charset="0"/>
              </a:rPr>
              <a:t>Limited Access to Power in Remote Areas</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Traditional chargers depend on electrical outlets, leaving users stranded without power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during outdoor activities, travel, or emergencies.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Arial" panose="020B0604020202020204" pitchFamily="34" charset="0"/>
              </a:rPr>
              <a:t>Inconvenience of Frequent Recharging</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Most portable chargers require regular recharging themselves, adding an extra layer of hassle</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for users.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Arial" panose="020B0604020202020204" pitchFamily="34" charset="0"/>
              </a:rPr>
              <a:t>Environmental Impact of Traditional Charging</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Conventional charging methods rely heavily on non-renewable energy, contributing to </a:t>
            </a:r>
          </a:p>
          <a:p>
            <a:pPr marL="0" marR="0" lvl="0" indent="0" algn="l" defTabSz="914400" rtl="0" eaLnBrk="0" fontAlgn="base" latinLnBrk="0" hangingPunct="0">
              <a:lnSpc>
                <a:spcPct val="100000"/>
              </a:lnSpc>
              <a:spcBef>
                <a:spcPct val="0"/>
              </a:spcBef>
              <a:spcAft>
                <a:spcPct val="0"/>
              </a:spcAft>
              <a:buClrTx/>
              <a:buSzTx/>
              <a:buNone/>
              <a:tabLst/>
            </a:pPr>
            <a:r>
              <a:rPr lang="en-US" altLang="en-US" dirty="0">
                <a:solidFill>
                  <a:schemeClr val="tx1"/>
                </a:solidFill>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increased carbon emissions and environmental harm.</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Arial" panose="020B0604020202020204" pitchFamily="34" charset="0"/>
              </a:rPr>
              <a:t>Dependence on Single-Purpose Devices</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Regular power banks lack adaptability and functionality, offering no innovative features to</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cater to modern, sustainable lifestyles.</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chemeClr val="tx1"/>
                </a:solidFill>
                <a:effectLst/>
                <a:latin typeface="Arial" panose="020B0604020202020204" pitchFamily="34" charset="0"/>
              </a:rPr>
              <a:t>Growing Energy Needs of Modern Consumers</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With people carrying multiple devices like phones, tablets, and cameras, the demand for</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reliable charging solutions has surpassed the capabilities of traditional chargers.</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1800" b="1" i="0" u="none" strike="noStrike" cap="none" normalizeH="0" baseline="0" dirty="0">
                <a:ln>
                  <a:noFill/>
                </a:ln>
                <a:solidFill>
                  <a:schemeClr val="tx1"/>
                </a:solidFill>
                <a:effectLst/>
                <a:latin typeface="Arial" panose="020B0604020202020204" pitchFamily="34" charset="0"/>
              </a:rPr>
              <a:t>Increased Demand for Eco-Friendly, Smart Solutions</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Today’s consumers are actively seeking sustainable, multi-functional, and innovative energy</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solutions that align with their on-the-go lifestyles and environmental values.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5678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CFD3C-5EC0-320A-5F17-70AEA49478B1}"/>
              </a:ext>
            </a:extLst>
          </p:cNvPr>
          <p:cNvSpPr>
            <a:spLocks noGrp="1"/>
          </p:cNvSpPr>
          <p:nvPr>
            <p:ph type="title"/>
          </p:nvPr>
        </p:nvSpPr>
        <p:spPr/>
        <p:txBody>
          <a:bodyPr/>
          <a:lstStyle/>
          <a:p>
            <a:r>
              <a:rPr lang="en-IN" dirty="0"/>
              <a:t>The Solution: </a:t>
            </a:r>
            <a:r>
              <a:rPr lang="en-IN" dirty="0" err="1"/>
              <a:t>EcoCharge</a:t>
            </a:r>
            <a:endParaRPr lang="en-IN" dirty="0"/>
          </a:p>
        </p:txBody>
      </p:sp>
      <p:sp>
        <p:nvSpPr>
          <p:cNvPr id="4" name="Rectangle 1">
            <a:extLst>
              <a:ext uri="{FF2B5EF4-FFF2-40B4-BE49-F238E27FC236}">
                <a16:creationId xmlns:a16="http://schemas.microsoft.com/office/drawing/2014/main" id="{3E3C8FB8-2606-4A96-28BF-C9148A009A3F}"/>
              </a:ext>
            </a:extLst>
          </p:cNvPr>
          <p:cNvSpPr>
            <a:spLocks noGrp="1" noChangeArrowheads="1"/>
          </p:cNvSpPr>
          <p:nvPr>
            <p:ph idx="1"/>
          </p:nvPr>
        </p:nvSpPr>
        <p:spPr bwMode="auto">
          <a:xfrm>
            <a:off x="677333" y="1561820"/>
            <a:ext cx="4504267"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Solar-Powered Charging Anywhere</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err="1">
                <a:ln>
                  <a:noFill/>
                </a:ln>
                <a:solidFill>
                  <a:schemeClr val="tx1"/>
                </a:solidFill>
                <a:effectLst/>
                <a:latin typeface="Arial" panose="020B0604020202020204" pitchFamily="34" charset="0"/>
              </a:rPr>
              <a:t>EcoCharge</a:t>
            </a:r>
            <a:r>
              <a:rPr kumimoji="0" lang="en-US" altLang="en-US" sz="1800" b="0" i="0" u="none" strike="noStrike" cap="none" normalizeH="0" baseline="0" dirty="0">
                <a:ln>
                  <a:noFill/>
                </a:ln>
                <a:solidFill>
                  <a:schemeClr val="tx1"/>
                </a:solidFill>
                <a:effectLst/>
                <a:latin typeface="Arial" panose="020B0604020202020204" pitchFamily="34" charset="0"/>
              </a:rPr>
              <a:t> uses renewable solar energy to provide clean, reliable power on the go, eliminating the need for electrical outlets and reducing your carbon footprint.</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Lightweight, Durable, and Convenient</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Designed for outdoor and everyday use, </a:t>
            </a:r>
            <a:r>
              <a:rPr kumimoji="0" lang="en-US" altLang="en-US" sz="1800" b="0" i="0" u="none" strike="noStrike" cap="none" normalizeH="0" baseline="0" dirty="0" err="1">
                <a:ln>
                  <a:noFill/>
                </a:ln>
                <a:solidFill>
                  <a:schemeClr val="tx1"/>
                </a:solidFill>
                <a:effectLst/>
                <a:latin typeface="Arial" panose="020B0604020202020204" pitchFamily="34" charset="0"/>
              </a:rPr>
              <a:t>EcoCharge</a:t>
            </a:r>
            <a:r>
              <a:rPr kumimoji="0" lang="en-US" altLang="en-US" sz="1800" b="0" i="0" u="none" strike="noStrike" cap="none" normalizeH="0" baseline="0" dirty="0">
                <a:ln>
                  <a:noFill/>
                </a:ln>
                <a:solidFill>
                  <a:schemeClr val="tx1"/>
                </a:solidFill>
                <a:effectLst/>
                <a:latin typeface="Arial" panose="020B0604020202020204" pitchFamily="34" charset="0"/>
              </a:rPr>
              <a:t> combines a portable, rugged design with fast and efficient charging capabilities, ensuring your devices are always powered.</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Universal Compatibility and Sustainability</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Works with a wide range of devices while promoting eco-conscious living through sustainable energy solutions.</a:t>
            </a:r>
          </a:p>
        </p:txBody>
      </p:sp>
      <p:pic>
        <p:nvPicPr>
          <p:cNvPr id="6" name="Picture 5">
            <a:extLst>
              <a:ext uri="{FF2B5EF4-FFF2-40B4-BE49-F238E27FC236}">
                <a16:creationId xmlns:a16="http://schemas.microsoft.com/office/drawing/2014/main" id="{8B777AB9-94E7-4966-43F6-D5A610123E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5002" y="2054942"/>
            <a:ext cx="3429000" cy="3429000"/>
          </a:xfrm>
          <a:prstGeom prst="rect">
            <a:avLst/>
          </a:prstGeom>
        </p:spPr>
      </p:pic>
    </p:spTree>
    <p:extLst>
      <p:ext uri="{BB962C8B-B14F-4D97-AF65-F5344CB8AC3E}">
        <p14:creationId xmlns:p14="http://schemas.microsoft.com/office/powerpoint/2010/main" val="29929681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13F5B-5ABC-D39A-933E-1CF5ECDF5373}"/>
              </a:ext>
            </a:extLst>
          </p:cNvPr>
          <p:cNvSpPr>
            <a:spLocks noGrp="1"/>
          </p:cNvSpPr>
          <p:nvPr>
            <p:ph type="title"/>
          </p:nvPr>
        </p:nvSpPr>
        <p:spPr>
          <a:xfrm>
            <a:off x="166057" y="163976"/>
            <a:ext cx="7444111" cy="855406"/>
          </a:xfrm>
        </p:spPr>
        <p:txBody>
          <a:bodyPr/>
          <a:lstStyle/>
          <a:p>
            <a:r>
              <a:rPr lang="en-IN" dirty="0"/>
              <a:t>Market Opportunity: </a:t>
            </a:r>
            <a:r>
              <a:rPr lang="en-IN" dirty="0" err="1"/>
              <a:t>EcoCharge</a:t>
            </a:r>
            <a:endParaRPr lang="en-IN" dirty="0"/>
          </a:p>
        </p:txBody>
      </p:sp>
      <p:sp>
        <p:nvSpPr>
          <p:cNvPr id="4" name="Rectangle 1">
            <a:extLst>
              <a:ext uri="{FF2B5EF4-FFF2-40B4-BE49-F238E27FC236}">
                <a16:creationId xmlns:a16="http://schemas.microsoft.com/office/drawing/2014/main" id="{E56597B2-5721-F71B-2683-0ABA803D7F47}"/>
              </a:ext>
            </a:extLst>
          </p:cNvPr>
          <p:cNvSpPr>
            <a:spLocks noGrp="1" noChangeArrowheads="1"/>
          </p:cNvSpPr>
          <p:nvPr>
            <p:ph idx="1"/>
          </p:nvPr>
        </p:nvSpPr>
        <p:spPr bwMode="auto">
          <a:xfrm>
            <a:off x="166057" y="1188008"/>
            <a:ext cx="9282743"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1" i="0" u="none" strike="noStrike" cap="none" normalizeH="0" baseline="0" dirty="0">
                <a:ln>
                  <a:noFill/>
                </a:ln>
                <a:solidFill>
                  <a:schemeClr val="tx1"/>
                </a:solidFill>
                <a:effectLst/>
                <a:latin typeface="Arial" panose="020B0604020202020204" pitchFamily="34" charset="0"/>
              </a:rPr>
              <a:t>Global Portable Power Market</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The global portable charger market is projected to grow significantly, driven by the increasing reliance on mobile devices and the demand for renewable energy solutions.</a:t>
            </a:r>
          </a:p>
          <a:p>
            <a:pPr defTabSz="914400" eaLnBrk="0" fontAlgn="base" hangingPunct="0">
              <a:spcBef>
                <a:spcPct val="0"/>
              </a:spcBef>
              <a:spcAft>
                <a:spcPct val="0"/>
              </a:spcAft>
              <a:buClrTx/>
              <a:buSzTx/>
              <a:buFont typeface="Wingdings" panose="05000000000000000000" pitchFamily="2" charset="2"/>
              <a:buChar char="§"/>
            </a:pPr>
            <a:r>
              <a:rPr kumimoji="0" lang="en-US" altLang="en-US" sz="1800" b="1" i="0" u="none" strike="noStrike" cap="none" normalizeH="0" baseline="0" dirty="0">
                <a:ln>
                  <a:noFill/>
                </a:ln>
                <a:solidFill>
                  <a:schemeClr val="tx1"/>
                </a:solidFill>
                <a:effectLst/>
                <a:latin typeface="Arial" panose="020B0604020202020204" pitchFamily="34" charset="0"/>
              </a:rPr>
              <a:t>Market Size</a:t>
            </a:r>
            <a:r>
              <a:rPr kumimoji="0" lang="en-US" altLang="en-US" sz="1800" b="0" i="0" u="none" strike="noStrike" cap="none" normalizeH="0" baseline="0" dirty="0">
                <a:ln>
                  <a:noFill/>
                </a:ln>
                <a:solidFill>
                  <a:schemeClr val="tx1"/>
                </a:solidFill>
                <a:effectLst/>
                <a:latin typeface="Arial" panose="020B0604020202020204" pitchFamily="34" charset="0"/>
              </a:rPr>
              <a:t>: Valued at </a:t>
            </a:r>
            <a:r>
              <a:rPr kumimoji="0" lang="en-US" altLang="en-US" sz="1800" b="1" i="0" u="none" strike="noStrike" cap="none" normalizeH="0" baseline="0" dirty="0">
                <a:ln>
                  <a:noFill/>
                </a:ln>
                <a:solidFill>
                  <a:schemeClr val="tx1"/>
                </a:solidFill>
                <a:effectLst/>
                <a:latin typeface="Arial" panose="020B0604020202020204" pitchFamily="34" charset="0"/>
              </a:rPr>
              <a:t>$10 billion+</a:t>
            </a:r>
            <a:r>
              <a:rPr kumimoji="0" lang="en-US" altLang="en-US" sz="1800" b="0" i="0" u="none" strike="noStrike" cap="none" normalizeH="0" baseline="0" dirty="0">
                <a:ln>
                  <a:noFill/>
                </a:ln>
                <a:solidFill>
                  <a:schemeClr val="tx1"/>
                </a:solidFill>
                <a:effectLst/>
                <a:latin typeface="Arial" panose="020B0604020202020204" pitchFamily="34" charset="0"/>
              </a:rPr>
              <a:t> and growing annually.</a:t>
            </a:r>
          </a:p>
          <a:p>
            <a:pPr defTabSz="914400" eaLnBrk="0" fontAlgn="base" hangingPunct="0">
              <a:spcBef>
                <a:spcPct val="0"/>
              </a:spcBef>
              <a:spcAft>
                <a:spcPct val="0"/>
              </a:spcAft>
              <a:buClrTx/>
              <a:buSzTx/>
              <a:buFont typeface="Wingdings" panose="05000000000000000000" pitchFamily="2" charset="2"/>
              <a:buChar char="§"/>
            </a:pPr>
            <a:r>
              <a:rPr kumimoji="0" lang="en-US" altLang="en-US" sz="1800" b="1" i="0" u="none" strike="noStrike" cap="none" normalizeH="0" baseline="0" dirty="0">
                <a:ln>
                  <a:noFill/>
                </a:ln>
                <a:solidFill>
                  <a:schemeClr val="tx1"/>
                </a:solidFill>
                <a:effectLst/>
                <a:latin typeface="Arial" panose="020B0604020202020204" pitchFamily="34" charset="0"/>
              </a:rPr>
              <a:t>Trend</a:t>
            </a:r>
            <a:r>
              <a:rPr kumimoji="0" lang="en-US" altLang="en-US" sz="1800" b="0" i="0" u="none" strike="noStrike" cap="none" normalizeH="0" baseline="0" dirty="0">
                <a:ln>
                  <a:noFill/>
                </a:ln>
                <a:solidFill>
                  <a:schemeClr val="tx1"/>
                </a:solidFill>
                <a:effectLst/>
                <a:latin typeface="Arial" panose="020B0604020202020204" pitchFamily="34" charset="0"/>
              </a:rPr>
              <a:t>: Rising consumer preference for eco-friendly and sustainable charging options.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1" i="0" u="none" strike="noStrike" cap="none" normalizeH="0" baseline="0" dirty="0">
                <a:ln>
                  <a:noFill/>
                </a:ln>
                <a:solidFill>
                  <a:schemeClr val="tx1"/>
                </a:solidFill>
                <a:effectLst/>
                <a:latin typeface="Arial" panose="020B0604020202020204" pitchFamily="34" charset="0"/>
              </a:rPr>
              <a:t>Target Market Segments</a:t>
            </a:r>
            <a:r>
              <a:rPr kumimoji="0" lang="en-US" altLang="en-US" sz="1800" b="0" i="0" u="none" strike="noStrike" cap="none" normalizeH="0" baseline="0" dirty="0">
                <a:ln>
                  <a:noFill/>
                </a:ln>
                <a:solidFill>
                  <a:schemeClr val="tx1"/>
                </a:solidFill>
                <a:effectLst/>
                <a:latin typeface="Arial" panose="020B0604020202020204" pitchFamily="34" charset="0"/>
              </a:rPr>
              <a:t>:</a:t>
            </a:r>
          </a:p>
          <a:p>
            <a:pPr defTabSz="914400" eaLnBrk="0" fontAlgn="base" hangingPunct="0">
              <a:spcBef>
                <a:spcPct val="0"/>
              </a:spcBef>
              <a:spcAft>
                <a:spcPct val="0"/>
              </a:spcAft>
              <a:buClrTx/>
              <a:buSzTx/>
              <a:buFont typeface="Wingdings" panose="05000000000000000000" pitchFamily="2" charset="2"/>
              <a:buChar char="§"/>
            </a:pPr>
            <a:r>
              <a:rPr kumimoji="0" lang="en-US" altLang="en-US" sz="1800" b="1" i="0" u="none" strike="noStrike" cap="none" normalizeH="0" baseline="0" dirty="0">
                <a:ln>
                  <a:noFill/>
                </a:ln>
                <a:solidFill>
                  <a:schemeClr val="tx1"/>
                </a:solidFill>
                <a:effectLst/>
                <a:latin typeface="Arial" panose="020B0604020202020204" pitchFamily="34" charset="0"/>
              </a:rPr>
              <a:t>Outdoor Enthusiasts</a:t>
            </a:r>
            <a:r>
              <a:rPr kumimoji="0" lang="en-US" altLang="en-US" sz="1800" b="0" i="0" u="none" strike="noStrike" cap="none" normalizeH="0" baseline="0" dirty="0">
                <a:ln>
                  <a:noFill/>
                </a:ln>
                <a:solidFill>
                  <a:schemeClr val="tx1"/>
                </a:solidFill>
                <a:effectLst/>
                <a:latin typeface="Arial" panose="020B0604020202020204" pitchFamily="34" charset="0"/>
              </a:rPr>
              <a:t>:</a:t>
            </a:r>
          </a:p>
          <a:p>
            <a:pPr lvl="1" defTabSz="914400" eaLnBrk="0" fontAlgn="base" hangingPunct="0">
              <a:spcBef>
                <a:spcPct val="0"/>
              </a:spcBef>
              <a:spcAft>
                <a:spcPct val="0"/>
              </a:spcAft>
              <a:buClrTx/>
              <a:buSzTx/>
              <a:buFont typeface="Wingdings" panose="05000000000000000000" pitchFamily="2" charset="2"/>
              <a:buChar char="§"/>
            </a:pPr>
            <a:r>
              <a:rPr kumimoji="0" lang="en-US" altLang="en-US" sz="1800" b="0" i="0" u="none" strike="noStrike" cap="none" normalizeH="0" baseline="0" dirty="0">
                <a:ln>
                  <a:noFill/>
                </a:ln>
                <a:solidFill>
                  <a:schemeClr val="tx1"/>
                </a:solidFill>
                <a:effectLst/>
                <a:latin typeface="Arial" panose="020B0604020202020204" pitchFamily="34" charset="0"/>
              </a:rPr>
              <a:t>Campers, hikers, and adventurers seeking reliable power sources in remote locations.</a:t>
            </a:r>
          </a:p>
          <a:p>
            <a:pPr lvl="1" defTabSz="914400" eaLnBrk="0" fontAlgn="base" hangingPunct="0">
              <a:spcBef>
                <a:spcPct val="0"/>
              </a:spcBef>
              <a:spcAft>
                <a:spcPct val="0"/>
              </a:spcAft>
              <a:buClrTx/>
              <a:buSzTx/>
              <a:buFont typeface="Wingdings" panose="05000000000000000000" pitchFamily="2" charset="2"/>
              <a:buChar char="§"/>
            </a:pPr>
            <a:r>
              <a:rPr kumimoji="0" lang="en-US" altLang="en-US" sz="1800" b="0" i="0" u="none" strike="noStrike" cap="none" normalizeH="0" baseline="0" dirty="0">
                <a:ln>
                  <a:noFill/>
                </a:ln>
                <a:solidFill>
                  <a:schemeClr val="tx1"/>
                </a:solidFill>
                <a:effectLst/>
                <a:latin typeface="Arial" panose="020B0604020202020204" pitchFamily="34" charset="0"/>
              </a:rPr>
              <a:t>Need: A portable, solar-powered charger that works off-grid.</a:t>
            </a:r>
          </a:p>
          <a:p>
            <a:pPr defTabSz="914400" eaLnBrk="0" fontAlgn="base" hangingPunct="0">
              <a:spcBef>
                <a:spcPct val="0"/>
              </a:spcBef>
              <a:spcAft>
                <a:spcPct val="0"/>
              </a:spcAft>
              <a:buClrTx/>
              <a:buSzTx/>
              <a:buFont typeface="Wingdings" panose="05000000000000000000" pitchFamily="2" charset="2"/>
              <a:buChar char="§"/>
            </a:pPr>
            <a:r>
              <a:rPr kumimoji="0" lang="en-US" altLang="en-US" sz="1800" b="1" i="0" u="none" strike="noStrike" cap="none" normalizeH="0" baseline="0" dirty="0">
                <a:ln>
                  <a:noFill/>
                </a:ln>
                <a:solidFill>
                  <a:schemeClr val="tx1"/>
                </a:solidFill>
                <a:effectLst/>
                <a:latin typeface="Arial" panose="020B0604020202020204" pitchFamily="34" charset="0"/>
              </a:rPr>
              <a:t>Eco-Conscious Consumers</a:t>
            </a:r>
            <a:r>
              <a:rPr kumimoji="0" lang="en-US" altLang="en-US" sz="1800" b="0" i="0" u="none" strike="noStrike" cap="none" normalizeH="0" baseline="0" dirty="0">
                <a:ln>
                  <a:noFill/>
                </a:ln>
                <a:solidFill>
                  <a:schemeClr val="tx1"/>
                </a:solidFill>
                <a:effectLst/>
                <a:latin typeface="Arial" panose="020B0604020202020204" pitchFamily="34" charset="0"/>
              </a:rPr>
              <a:t>:</a:t>
            </a:r>
          </a:p>
          <a:p>
            <a:pPr lvl="1" defTabSz="914400" eaLnBrk="0" fontAlgn="base" hangingPunct="0">
              <a:spcBef>
                <a:spcPct val="0"/>
              </a:spcBef>
              <a:spcAft>
                <a:spcPct val="0"/>
              </a:spcAft>
              <a:buClrTx/>
              <a:buSzTx/>
              <a:buFont typeface="Wingdings" panose="05000000000000000000" pitchFamily="2" charset="2"/>
              <a:buChar char="§"/>
            </a:pPr>
            <a:r>
              <a:rPr kumimoji="0" lang="en-US" altLang="en-US" sz="1800" b="0" i="0" u="none" strike="noStrike" cap="none" normalizeH="0" baseline="0" dirty="0">
                <a:ln>
                  <a:noFill/>
                </a:ln>
                <a:solidFill>
                  <a:schemeClr val="tx1"/>
                </a:solidFill>
                <a:effectLst/>
                <a:latin typeface="Arial" panose="020B0604020202020204" pitchFamily="34" charset="0"/>
              </a:rPr>
              <a:t>Individuals actively reducing their carbon footprint by choosing sustainable products.</a:t>
            </a:r>
          </a:p>
          <a:p>
            <a:pPr lvl="1" defTabSz="914400" eaLnBrk="0" fontAlgn="base" hangingPunct="0">
              <a:spcBef>
                <a:spcPct val="0"/>
              </a:spcBef>
              <a:spcAft>
                <a:spcPct val="0"/>
              </a:spcAft>
              <a:buClrTx/>
              <a:buSzTx/>
              <a:buFont typeface="Wingdings" panose="05000000000000000000" pitchFamily="2" charset="2"/>
              <a:buChar char="§"/>
            </a:pPr>
            <a:r>
              <a:rPr kumimoji="0" lang="en-US" altLang="en-US" sz="1800" b="0" i="0" u="none" strike="noStrike" cap="none" normalizeH="0" baseline="0" dirty="0">
                <a:ln>
                  <a:noFill/>
                </a:ln>
                <a:solidFill>
                  <a:schemeClr val="tx1"/>
                </a:solidFill>
                <a:effectLst/>
                <a:latin typeface="Arial" panose="020B0604020202020204" pitchFamily="34" charset="0"/>
              </a:rPr>
              <a:t>Need: A renewable, environmentally-friendly charging solution.</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1" i="0" u="none" strike="noStrike" cap="none" normalizeH="0" baseline="0" dirty="0">
                <a:ln>
                  <a:noFill/>
                </a:ln>
                <a:solidFill>
                  <a:schemeClr val="tx1"/>
                </a:solidFill>
                <a:effectLst/>
                <a:latin typeface="Arial" panose="020B0604020202020204" pitchFamily="34" charset="0"/>
              </a:rPr>
              <a:t>Travelers and Commuters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R="0" lvl="1"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Frequent travelers and daily commuters needing power on the go.</a:t>
            </a:r>
          </a:p>
          <a:p>
            <a:pPr marR="0" lvl="1"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Need: Lightweight, portable, and efficient charging options.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33023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6403-F404-2E76-B9E8-74E500ACBAAB}"/>
              </a:ext>
            </a:extLst>
          </p:cNvPr>
          <p:cNvSpPr>
            <a:spLocks noGrp="1"/>
          </p:cNvSpPr>
          <p:nvPr>
            <p:ph type="title"/>
          </p:nvPr>
        </p:nvSpPr>
        <p:spPr>
          <a:xfrm>
            <a:off x="0" y="157877"/>
            <a:ext cx="6726356" cy="658761"/>
          </a:xfrm>
        </p:spPr>
        <p:txBody>
          <a:bodyPr>
            <a:normAutofit/>
          </a:bodyPr>
          <a:lstStyle/>
          <a:p>
            <a:r>
              <a:rPr lang="en-IN" dirty="0"/>
              <a:t>Business Model: </a:t>
            </a:r>
            <a:r>
              <a:rPr lang="en-IN" dirty="0" err="1"/>
              <a:t>EcoCharge</a:t>
            </a:r>
            <a:endParaRPr lang="en-IN" dirty="0"/>
          </a:p>
        </p:txBody>
      </p:sp>
      <p:sp>
        <p:nvSpPr>
          <p:cNvPr id="3" name="Content Placeholder 2">
            <a:extLst>
              <a:ext uri="{FF2B5EF4-FFF2-40B4-BE49-F238E27FC236}">
                <a16:creationId xmlns:a16="http://schemas.microsoft.com/office/drawing/2014/main" id="{DD334B6B-EDD0-53DC-B458-271CCF0653FA}"/>
              </a:ext>
            </a:extLst>
          </p:cNvPr>
          <p:cNvSpPr>
            <a:spLocks noGrp="1"/>
          </p:cNvSpPr>
          <p:nvPr>
            <p:ph idx="1"/>
          </p:nvPr>
        </p:nvSpPr>
        <p:spPr>
          <a:xfrm>
            <a:off x="274210" y="1059376"/>
            <a:ext cx="9105763" cy="5164443"/>
          </a:xfrm>
        </p:spPr>
        <p:txBody>
          <a:bodyPr>
            <a:normAutofit/>
          </a:bodyPr>
          <a:lstStyle/>
          <a:p>
            <a:r>
              <a:rPr lang="en-US" b="1" dirty="0"/>
              <a:t>Revenue Streams:</a:t>
            </a:r>
          </a:p>
          <a:p>
            <a:pPr>
              <a:buFont typeface="+mj-lt"/>
              <a:buAutoNum type="arabicPeriod"/>
            </a:pPr>
            <a:r>
              <a:rPr lang="en-US" b="1" dirty="0"/>
              <a:t>Direct-to-Consumer Sales</a:t>
            </a:r>
            <a:r>
              <a:rPr lang="en-US" dirty="0"/>
              <a:t>:</a:t>
            </a:r>
          </a:p>
          <a:p>
            <a:pPr marL="742950" lvl="1" indent="-285750">
              <a:buFont typeface="+mj-lt"/>
              <a:buAutoNum type="arabicPeriod"/>
            </a:pPr>
            <a:r>
              <a:rPr lang="en-US" dirty="0"/>
              <a:t>Online sales through our website and e-commerce platforms like Amazon.</a:t>
            </a:r>
          </a:p>
          <a:p>
            <a:pPr marL="742950" lvl="1" indent="-285750">
              <a:buFont typeface="+mj-lt"/>
              <a:buAutoNum type="arabicPeriod"/>
            </a:pPr>
            <a:r>
              <a:rPr lang="en-US" dirty="0"/>
              <a:t>Focus on targeting eco-conscious consumers, outdoor enthusiasts, and travelers.</a:t>
            </a:r>
          </a:p>
          <a:p>
            <a:pPr>
              <a:buFont typeface="+mj-lt"/>
              <a:buAutoNum type="arabicPeriod"/>
            </a:pPr>
            <a:r>
              <a:rPr lang="en-US" b="1" dirty="0"/>
              <a:t>Retail Partnerships</a:t>
            </a:r>
            <a:r>
              <a:rPr lang="en-US" dirty="0"/>
              <a:t>:</a:t>
            </a:r>
          </a:p>
          <a:p>
            <a:pPr marL="742950" lvl="1" indent="-285750">
              <a:buFont typeface="+mj-lt"/>
              <a:buAutoNum type="arabicPeriod"/>
            </a:pPr>
            <a:r>
              <a:rPr lang="en-US" dirty="0"/>
              <a:t>Collaborations with outdoor gear retailers, electronic stores, and sustainable product chains.</a:t>
            </a:r>
          </a:p>
          <a:p>
            <a:pPr marL="742950" lvl="1" indent="-285750">
              <a:buFont typeface="+mj-lt"/>
              <a:buAutoNum type="arabicPeriod"/>
            </a:pPr>
            <a:r>
              <a:rPr lang="en-US" dirty="0"/>
              <a:t>Expand reach through in-store displays and partnerships with established retail brands.</a:t>
            </a:r>
          </a:p>
          <a:p>
            <a:pPr>
              <a:buFont typeface="+mj-lt"/>
              <a:buAutoNum type="arabicPeriod"/>
            </a:pPr>
            <a:r>
              <a:rPr lang="en-US" b="1" dirty="0"/>
              <a:t>Licensing Technology</a:t>
            </a:r>
            <a:r>
              <a:rPr lang="en-US" dirty="0"/>
              <a:t>:</a:t>
            </a:r>
          </a:p>
          <a:p>
            <a:pPr marL="742950" lvl="1" indent="-285750">
              <a:buFont typeface="+mj-lt"/>
              <a:buAutoNum type="arabicPeriod"/>
            </a:pPr>
            <a:r>
              <a:rPr lang="en-US" dirty="0"/>
              <a:t>Licensing our proprietary solar charging technology to other companies in related industries, such as outdoor equipment manufacturers or renewable energy solutions.</a:t>
            </a:r>
          </a:p>
          <a:p>
            <a:endParaRPr lang="en-IN" dirty="0"/>
          </a:p>
        </p:txBody>
      </p:sp>
    </p:spTree>
    <p:extLst>
      <p:ext uri="{BB962C8B-B14F-4D97-AF65-F5344CB8AC3E}">
        <p14:creationId xmlns:p14="http://schemas.microsoft.com/office/powerpoint/2010/main" val="3216340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0874C9-DB12-4229-07C5-9C29E62E1345}"/>
              </a:ext>
            </a:extLst>
          </p:cNvPr>
          <p:cNvSpPr>
            <a:spLocks noGrp="1"/>
          </p:cNvSpPr>
          <p:nvPr>
            <p:ph idx="1"/>
          </p:nvPr>
        </p:nvSpPr>
        <p:spPr>
          <a:xfrm>
            <a:off x="677334" y="383459"/>
            <a:ext cx="4189634" cy="5657904"/>
          </a:xfrm>
        </p:spPr>
        <p:txBody>
          <a:bodyPr/>
          <a:lstStyle/>
          <a:p>
            <a:r>
              <a:rPr lang="en-US" b="1" dirty="0"/>
              <a:t>Pricing Strategy:</a:t>
            </a:r>
          </a:p>
          <a:p>
            <a:pPr>
              <a:buFont typeface="Arial" panose="020B0604020202020204" pitchFamily="34" charset="0"/>
              <a:buChar char="•"/>
            </a:pPr>
            <a:r>
              <a:rPr lang="en-US" b="1" dirty="0"/>
              <a:t>Premium Yet Competitive</a:t>
            </a:r>
            <a:r>
              <a:rPr lang="en-US" dirty="0"/>
              <a:t>:</a:t>
            </a:r>
          </a:p>
          <a:p>
            <a:pPr marL="742950" lvl="1" indent="-285750">
              <a:buFont typeface="Arial" panose="020B0604020202020204" pitchFamily="34" charset="0"/>
              <a:buChar char="•"/>
            </a:pPr>
            <a:r>
              <a:rPr lang="en-US" dirty="0"/>
              <a:t>Positioned as a high-quality, durable, and eco-friendly product, priced competitively to attract early adopters and environmentally conscious buyers.</a:t>
            </a:r>
          </a:p>
          <a:p>
            <a:pPr marL="742950" lvl="1" indent="-285750">
              <a:buFont typeface="Arial" panose="020B0604020202020204" pitchFamily="34" charset="0"/>
              <a:buChar char="•"/>
            </a:pPr>
            <a:r>
              <a:rPr lang="en-US" dirty="0"/>
              <a:t>Example Pricing: </a:t>
            </a:r>
            <a:r>
              <a:rPr lang="en-US" b="1" dirty="0"/>
              <a:t>$89.99 per unit</a:t>
            </a:r>
            <a:r>
              <a:rPr lang="en-US" dirty="0"/>
              <a:t>, offering excellent value compared to traditional chargers.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r>
              <a:rPr lang="en-US" b="1" dirty="0"/>
              <a:t>Focus:</a:t>
            </a:r>
            <a:endParaRPr lang="en-US" dirty="0"/>
          </a:p>
          <a:p>
            <a:pPr>
              <a:buFont typeface="Arial" panose="020B0604020202020204" pitchFamily="34" charset="0"/>
              <a:buChar char="•"/>
            </a:pPr>
            <a:r>
              <a:rPr lang="en-US" dirty="0" err="1"/>
              <a:t>EcoCharge’s</a:t>
            </a:r>
            <a:r>
              <a:rPr lang="en-US" dirty="0"/>
              <a:t> business model emphasizes scalability through diverse revenue streams while maintaining affordability and aligning with sustainability values.</a:t>
            </a:r>
          </a:p>
          <a:p>
            <a:endParaRPr lang="en-IN" dirty="0"/>
          </a:p>
        </p:txBody>
      </p:sp>
      <p:pic>
        <p:nvPicPr>
          <p:cNvPr id="5" name="Picture 4">
            <a:extLst>
              <a:ext uri="{FF2B5EF4-FFF2-40B4-BE49-F238E27FC236}">
                <a16:creationId xmlns:a16="http://schemas.microsoft.com/office/drawing/2014/main" id="{0CED2290-FD01-FA60-7BD8-76BA9E024F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2995" y="1415845"/>
            <a:ext cx="3864077" cy="3864077"/>
          </a:xfrm>
          <a:prstGeom prst="rect">
            <a:avLst/>
          </a:prstGeom>
        </p:spPr>
      </p:pic>
    </p:spTree>
    <p:extLst>
      <p:ext uri="{BB962C8B-B14F-4D97-AF65-F5344CB8AC3E}">
        <p14:creationId xmlns:p14="http://schemas.microsoft.com/office/powerpoint/2010/main" val="1534746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6FC58-117D-7E55-866A-9CB1E159188A}"/>
              </a:ext>
            </a:extLst>
          </p:cNvPr>
          <p:cNvSpPr>
            <a:spLocks noGrp="1"/>
          </p:cNvSpPr>
          <p:nvPr>
            <p:ph type="title"/>
          </p:nvPr>
        </p:nvSpPr>
        <p:spPr>
          <a:xfrm>
            <a:off x="0" y="156238"/>
            <a:ext cx="8596668" cy="1320800"/>
          </a:xfrm>
        </p:spPr>
        <p:txBody>
          <a:bodyPr/>
          <a:lstStyle/>
          <a:p>
            <a:r>
              <a:rPr lang="en-IN" dirty="0"/>
              <a:t>Marketing &amp; Growth Strategy</a:t>
            </a:r>
          </a:p>
        </p:txBody>
      </p:sp>
      <p:sp>
        <p:nvSpPr>
          <p:cNvPr id="3" name="Content Placeholder 2">
            <a:extLst>
              <a:ext uri="{FF2B5EF4-FFF2-40B4-BE49-F238E27FC236}">
                <a16:creationId xmlns:a16="http://schemas.microsoft.com/office/drawing/2014/main" id="{97556EC3-A59C-9E4A-C325-77742158B616}"/>
              </a:ext>
            </a:extLst>
          </p:cNvPr>
          <p:cNvSpPr>
            <a:spLocks noGrp="1"/>
          </p:cNvSpPr>
          <p:nvPr>
            <p:ph idx="1"/>
          </p:nvPr>
        </p:nvSpPr>
        <p:spPr>
          <a:xfrm>
            <a:off x="0" y="1128202"/>
            <a:ext cx="2939845" cy="3880773"/>
          </a:xfrm>
        </p:spPr>
        <p:txBody>
          <a:bodyPr>
            <a:normAutofit fontScale="77500" lnSpcReduction="20000"/>
          </a:bodyPr>
          <a:lstStyle/>
          <a:p>
            <a:r>
              <a:rPr lang="en-US" b="1" dirty="0"/>
              <a:t>. Branding and Positioning</a:t>
            </a:r>
          </a:p>
          <a:p>
            <a:pPr>
              <a:buFont typeface="Arial" panose="020B0604020202020204" pitchFamily="34" charset="0"/>
              <a:buChar char="•"/>
            </a:pPr>
            <a:r>
              <a:rPr lang="en-US" b="1" dirty="0"/>
              <a:t>Message</a:t>
            </a:r>
            <a:r>
              <a:rPr lang="en-US" dirty="0"/>
              <a:t>: Position </a:t>
            </a:r>
            <a:r>
              <a:rPr lang="en-US" dirty="0" err="1"/>
              <a:t>EcoCharge</a:t>
            </a:r>
            <a:r>
              <a:rPr lang="en-US" dirty="0"/>
              <a:t> as a perfect blend of </a:t>
            </a:r>
            <a:r>
              <a:rPr lang="en-US" b="1" dirty="0"/>
              <a:t>luxury and practicality</a:t>
            </a:r>
            <a:r>
              <a:rPr lang="en-US" dirty="0"/>
              <a:t>.</a:t>
            </a:r>
          </a:p>
          <a:p>
            <a:pPr marL="742950" lvl="1" indent="-285750">
              <a:buFont typeface="Arial" panose="020B0604020202020204" pitchFamily="34" charset="0"/>
              <a:buChar char="•"/>
            </a:pPr>
            <a:r>
              <a:rPr lang="en-US" dirty="0"/>
              <a:t>Luxury: Sleek, modern design and advanced solar technology.</a:t>
            </a:r>
          </a:p>
          <a:p>
            <a:pPr marL="742950" lvl="1" indent="-285750">
              <a:buFont typeface="Arial" panose="020B0604020202020204" pitchFamily="34" charset="0"/>
              <a:buChar char="•"/>
            </a:pPr>
            <a:r>
              <a:rPr lang="en-US" dirty="0"/>
              <a:t>Practicality: Reliable and eco-friendly charging for everyday and outdoor use.</a:t>
            </a:r>
          </a:p>
          <a:p>
            <a:pPr>
              <a:buFont typeface="Arial" panose="020B0604020202020204" pitchFamily="34" charset="0"/>
              <a:buChar char="•"/>
            </a:pPr>
            <a:r>
              <a:rPr lang="en-US" b="1" dirty="0"/>
              <a:t>Tagline</a:t>
            </a:r>
            <a:r>
              <a:rPr lang="en-US" dirty="0"/>
              <a:t>: </a:t>
            </a:r>
            <a:r>
              <a:rPr lang="en-US" i="1" dirty="0"/>
              <a:t>"Power meets sustainability."</a:t>
            </a:r>
            <a:endParaRPr lang="en-US" dirty="0"/>
          </a:p>
          <a:p>
            <a:pPr>
              <a:buFont typeface="Arial" panose="020B0604020202020204" pitchFamily="34" charset="0"/>
              <a:buChar char="•"/>
            </a:pPr>
            <a:r>
              <a:rPr lang="en-US" dirty="0"/>
              <a:t>Emphasize the dual value of sustainability and high-performance technology in all marketing materials.</a:t>
            </a:r>
          </a:p>
          <a:p>
            <a:endParaRPr lang="en-IN" dirty="0"/>
          </a:p>
        </p:txBody>
      </p:sp>
      <p:sp>
        <p:nvSpPr>
          <p:cNvPr id="4" name="Content Placeholder 2">
            <a:extLst>
              <a:ext uri="{FF2B5EF4-FFF2-40B4-BE49-F238E27FC236}">
                <a16:creationId xmlns:a16="http://schemas.microsoft.com/office/drawing/2014/main" id="{233C6D71-643B-C681-8446-EAC3455DB438}"/>
              </a:ext>
            </a:extLst>
          </p:cNvPr>
          <p:cNvSpPr txBox="1">
            <a:spLocks/>
          </p:cNvSpPr>
          <p:nvPr/>
        </p:nvSpPr>
        <p:spPr>
          <a:xfrm>
            <a:off x="2846438" y="3352801"/>
            <a:ext cx="3986981" cy="35052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b="1" dirty="0"/>
              <a:t>2. Digital Marketing</a:t>
            </a:r>
          </a:p>
          <a:p>
            <a:pPr>
              <a:buFont typeface="Arial" panose="020B0604020202020204" pitchFamily="34" charset="0"/>
              <a:buChar char="•"/>
            </a:pPr>
            <a:r>
              <a:rPr lang="en-US" b="1" dirty="0"/>
              <a:t>Social Media Campaigns</a:t>
            </a:r>
            <a:r>
              <a:rPr lang="en-US" dirty="0"/>
              <a:t>:</a:t>
            </a:r>
          </a:p>
          <a:p>
            <a:pPr marL="742950" lvl="1" indent="-285750">
              <a:buFont typeface="Arial" panose="020B0604020202020204" pitchFamily="34" charset="0"/>
              <a:buChar char="•"/>
            </a:pPr>
            <a:r>
              <a:rPr lang="en-US" dirty="0"/>
              <a:t>Use Instagram, Facebook, and TikTok to highlight </a:t>
            </a:r>
            <a:r>
              <a:rPr lang="en-US" dirty="0" err="1"/>
              <a:t>EcoCharge’s</a:t>
            </a:r>
            <a:r>
              <a:rPr lang="en-US" dirty="0"/>
              <a:t> eco-friendly features, portability, and convenience.</a:t>
            </a:r>
          </a:p>
          <a:p>
            <a:pPr marL="742950" lvl="1" indent="-285750">
              <a:buFont typeface="Arial" panose="020B0604020202020204" pitchFamily="34" charset="0"/>
              <a:buChar char="•"/>
            </a:pPr>
            <a:r>
              <a:rPr lang="en-US" dirty="0"/>
              <a:t>Share </a:t>
            </a:r>
            <a:r>
              <a:rPr lang="en-US" b="1" dirty="0"/>
              <a:t>user-generated content</a:t>
            </a:r>
            <a:r>
              <a:rPr lang="en-US" dirty="0"/>
              <a:t>, real-life testimonials, and outdoor use cases.</a:t>
            </a:r>
          </a:p>
          <a:p>
            <a:pPr marL="742950" lvl="1" indent="-285750">
              <a:buFont typeface="Arial" panose="020B0604020202020204" pitchFamily="34" charset="0"/>
              <a:buChar char="•"/>
            </a:pPr>
            <a:r>
              <a:rPr lang="en-US" dirty="0"/>
              <a:t>Run contests with hashtags like #EcoChargeAnywhere or #SustainablePower.</a:t>
            </a:r>
          </a:p>
          <a:p>
            <a:pPr>
              <a:buFont typeface="Arial" panose="020B0604020202020204" pitchFamily="34" charset="0"/>
              <a:buChar char="•"/>
            </a:pPr>
            <a:r>
              <a:rPr lang="en-US" b="1" dirty="0"/>
              <a:t>Influencer Collaborations</a:t>
            </a:r>
            <a:r>
              <a:rPr lang="en-US" dirty="0"/>
              <a:t>:</a:t>
            </a:r>
          </a:p>
          <a:p>
            <a:pPr marL="742950" lvl="1" indent="-285750">
              <a:buFont typeface="Arial" panose="020B0604020202020204" pitchFamily="34" charset="0"/>
              <a:buChar char="•"/>
            </a:pPr>
            <a:r>
              <a:rPr lang="en-US" dirty="0"/>
              <a:t>Partner with </a:t>
            </a:r>
            <a:r>
              <a:rPr lang="en-US" b="1" dirty="0"/>
              <a:t>eco-conscious influencers</a:t>
            </a:r>
            <a:r>
              <a:rPr lang="en-US" dirty="0"/>
              <a:t>, </a:t>
            </a:r>
            <a:r>
              <a:rPr lang="en-US" b="1" dirty="0"/>
              <a:t>outdoor enthusiasts</a:t>
            </a:r>
            <a:r>
              <a:rPr lang="en-US" dirty="0"/>
              <a:t>, and </a:t>
            </a:r>
            <a:r>
              <a:rPr lang="en-US" b="1" dirty="0"/>
              <a:t>tech reviewers</a:t>
            </a:r>
            <a:r>
              <a:rPr lang="en-US" dirty="0"/>
              <a:t> to showcase the product in real-world scenarios.</a:t>
            </a:r>
          </a:p>
          <a:p>
            <a:endParaRPr lang="en-IN" dirty="0"/>
          </a:p>
        </p:txBody>
      </p:sp>
      <p:sp>
        <p:nvSpPr>
          <p:cNvPr id="5" name="Content Placeholder 2">
            <a:extLst>
              <a:ext uri="{FF2B5EF4-FFF2-40B4-BE49-F238E27FC236}">
                <a16:creationId xmlns:a16="http://schemas.microsoft.com/office/drawing/2014/main" id="{B05F27D2-2613-36B4-ED4F-44E4BAE67725}"/>
              </a:ext>
            </a:extLst>
          </p:cNvPr>
          <p:cNvSpPr txBox="1">
            <a:spLocks/>
          </p:cNvSpPr>
          <p:nvPr/>
        </p:nvSpPr>
        <p:spPr>
          <a:xfrm>
            <a:off x="5909188" y="933014"/>
            <a:ext cx="4332200" cy="4075961"/>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b="1" dirty="0"/>
              <a:t>3. Expansion Plans</a:t>
            </a:r>
          </a:p>
          <a:p>
            <a:pPr>
              <a:buFont typeface="Arial" panose="020B0604020202020204" pitchFamily="34" charset="0"/>
              <a:buChar char="•"/>
            </a:pPr>
            <a:r>
              <a:rPr lang="en-US" b="1" dirty="0"/>
              <a:t>International Markets</a:t>
            </a:r>
            <a:r>
              <a:rPr lang="en-US" dirty="0"/>
              <a:t>:</a:t>
            </a:r>
          </a:p>
          <a:p>
            <a:pPr marL="742950" lvl="1" indent="-285750">
              <a:buFont typeface="Arial" panose="020B0604020202020204" pitchFamily="34" charset="0"/>
              <a:buChar char="•"/>
            </a:pPr>
            <a:r>
              <a:rPr lang="en-US" dirty="0"/>
              <a:t>Launch </a:t>
            </a:r>
            <a:r>
              <a:rPr lang="en-US" dirty="0" err="1"/>
              <a:t>EcoCharge</a:t>
            </a:r>
            <a:r>
              <a:rPr lang="en-US" dirty="0"/>
              <a:t> in countries with high adoption of sustainable products (e.g., USA, Canada, Germany, Australia).</a:t>
            </a:r>
          </a:p>
          <a:p>
            <a:pPr marL="742950" lvl="1" indent="-285750">
              <a:buFont typeface="Arial" panose="020B0604020202020204" pitchFamily="34" charset="0"/>
              <a:buChar char="•"/>
            </a:pPr>
            <a:r>
              <a:rPr lang="en-US" dirty="0"/>
              <a:t>Tailor marketing strategies to fit local markets and emphasize regional environmental benefits.</a:t>
            </a:r>
          </a:p>
          <a:p>
            <a:pPr>
              <a:buFont typeface="Arial" panose="020B0604020202020204" pitchFamily="34" charset="0"/>
              <a:buChar char="•"/>
            </a:pPr>
            <a:r>
              <a:rPr lang="en-US" b="1" dirty="0"/>
              <a:t>Diverse Product Lines</a:t>
            </a:r>
            <a:r>
              <a:rPr lang="en-US" dirty="0"/>
              <a:t>:</a:t>
            </a:r>
          </a:p>
          <a:p>
            <a:pPr marL="742950" lvl="1" indent="-285750">
              <a:buFont typeface="Arial" panose="020B0604020202020204" pitchFamily="34" charset="0"/>
              <a:buChar char="•"/>
            </a:pPr>
            <a:r>
              <a:rPr lang="en-US" dirty="0"/>
              <a:t>Expand into related product categories, such as solar-powered backpacks or multi-device charging hubs.</a:t>
            </a:r>
          </a:p>
          <a:p>
            <a:pPr marL="742950" lvl="1" indent="-285750">
              <a:buFont typeface="Arial" panose="020B0604020202020204" pitchFamily="34" charset="0"/>
              <a:buChar char="•"/>
            </a:pPr>
            <a:r>
              <a:rPr lang="en-US" dirty="0"/>
              <a:t>Develop limited-edition products for niche markets (e.g., rugged outdoor versions or premium luxury models).</a:t>
            </a:r>
          </a:p>
        </p:txBody>
      </p:sp>
    </p:spTree>
    <p:extLst>
      <p:ext uri="{BB962C8B-B14F-4D97-AF65-F5344CB8AC3E}">
        <p14:creationId xmlns:p14="http://schemas.microsoft.com/office/powerpoint/2010/main" val="17067052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1C52E-7C2D-15EE-685D-79A46CF75574}"/>
              </a:ext>
            </a:extLst>
          </p:cNvPr>
          <p:cNvSpPr>
            <a:spLocks noGrp="1"/>
          </p:cNvSpPr>
          <p:nvPr>
            <p:ph type="title"/>
          </p:nvPr>
        </p:nvSpPr>
        <p:spPr>
          <a:xfrm>
            <a:off x="0" y="0"/>
            <a:ext cx="8596668" cy="1320800"/>
          </a:xfrm>
        </p:spPr>
        <p:txBody>
          <a:bodyPr/>
          <a:lstStyle/>
          <a:p>
            <a:r>
              <a:rPr lang="en-US" b="1" dirty="0"/>
              <a:t>Revenue Forecast for 3-5 Years</a:t>
            </a:r>
            <a:br>
              <a:rPr lang="en-US" b="1" dirty="0"/>
            </a:br>
            <a:endParaRPr lang="en-IN" dirty="0"/>
          </a:p>
        </p:txBody>
      </p:sp>
      <p:sp>
        <p:nvSpPr>
          <p:cNvPr id="4" name="Rectangle 1">
            <a:extLst>
              <a:ext uri="{FF2B5EF4-FFF2-40B4-BE49-F238E27FC236}">
                <a16:creationId xmlns:a16="http://schemas.microsoft.com/office/drawing/2014/main" id="{395A87E7-1BB1-D638-5E6E-B3543D042211}"/>
              </a:ext>
            </a:extLst>
          </p:cNvPr>
          <p:cNvSpPr>
            <a:spLocks noGrp="1" noChangeArrowheads="1"/>
          </p:cNvSpPr>
          <p:nvPr>
            <p:ph idx="1"/>
          </p:nvPr>
        </p:nvSpPr>
        <p:spPr bwMode="auto">
          <a:xfrm>
            <a:off x="451192" y="776734"/>
            <a:ext cx="5870950"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Year 1: Initial Revenue Generation</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In the first year, revenue might be lower due to startup costs and the time needed to attract customers. You may expect limited sales, focusing on market testing and validation.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1" u="none" strike="noStrike" cap="none" normalizeH="0" baseline="0">
                <a:ln>
                  <a:noFill/>
                </a:ln>
                <a:solidFill>
                  <a:schemeClr val="tx1"/>
                </a:solidFill>
                <a:effectLst/>
                <a:latin typeface="Arial" panose="020B0604020202020204" pitchFamily="34" charset="0"/>
              </a:rPr>
              <a:t>Assumption Example:</a:t>
            </a:r>
            <a:r>
              <a:rPr kumimoji="0" lang="en-US" altLang="en-US" sz="1800" b="0" i="0" u="none" strike="noStrike" cap="none" normalizeH="0" baseline="0">
                <a:ln>
                  <a:noFill/>
                </a:ln>
                <a:solidFill>
                  <a:schemeClr val="tx1"/>
                </a:solidFill>
                <a:effectLst/>
                <a:latin typeface="Arial" panose="020B0604020202020204" pitchFamily="34" charset="0"/>
              </a:rPr>
              <a:t> A small customer base or niche market that generates $X in sales with a 20% growth month over month.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Year 2: Growth Phase</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As you build awareness and refine your offering, expect growth. Consider factors like increasing customer acquisition, repeat business, and possibly adding more products/services.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1" u="none" strike="noStrike" cap="none" normalizeH="0" baseline="0">
                <a:ln>
                  <a:noFill/>
                </a:ln>
                <a:solidFill>
                  <a:schemeClr val="tx1"/>
                </a:solidFill>
                <a:effectLst/>
                <a:latin typeface="Arial" panose="020B0604020202020204" pitchFamily="34" charset="0"/>
              </a:rPr>
              <a:t>Assumption Example:</a:t>
            </a:r>
            <a:r>
              <a:rPr kumimoji="0" lang="en-US" altLang="en-US" sz="1800" b="0" i="0" u="none" strike="noStrike" cap="none" normalizeH="0" baseline="0">
                <a:ln>
                  <a:noFill/>
                </a:ln>
                <a:solidFill>
                  <a:schemeClr val="tx1"/>
                </a:solidFill>
                <a:effectLst/>
                <a:latin typeface="Arial" panose="020B0604020202020204" pitchFamily="34" charset="0"/>
              </a:rPr>
              <a:t> Year 2 revenue grows by 50% compared to Year 1 due to improved marketing efforts and customer retention.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Year 3-5: Scaling and Expansion</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Revenue growth should accelerate as your brand gains traction and your product-market fit becomes more established. These years involve larger sales teams, broader marketing efforts, and scaling up operations.</a:t>
            </a:r>
          </a:p>
        </p:txBody>
      </p:sp>
      <p:pic>
        <p:nvPicPr>
          <p:cNvPr id="6" name="Picture 5">
            <a:extLst>
              <a:ext uri="{FF2B5EF4-FFF2-40B4-BE49-F238E27FC236}">
                <a16:creationId xmlns:a16="http://schemas.microsoft.com/office/drawing/2014/main" id="{E16DF1B1-471D-26B9-113D-7ED51FE84A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7167" y="1789471"/>
            <a:ext cx="3500284" cy="3500284"/>
          </a:xfrm>
          <a:prstGeom prst="rect">
            <a:avLst/>
          </a:prstGeom>
        </p:spPr>
      </p:pic>
    </p:spTree>
    <p:extLst>
      <p:ext uri="{BB962C8B-B14F-4D97-AF65-F5344CB8AC3E}">
        <p14:creationId xmlns:p14="http://schemas.microsoft.com/office/powerpoint/2010/main" val="357116288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59</TotalTime>
  <Words>2173</Words>
  <Application>Microsoft Office PowerPoint</Application>
  <PresentationFormat>Widescreen</PresentationFormat>
  <Paragraphs>157</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Arial Rounded MT Bold</vt:lpstr>
      <vt:lpstr>Trebuchet MS</vt:lpstr>
      <vt:lpstr>Wingdings</vt:lpstr>
      <vt:lpstr>Wingdings 3</vt:lpstr>
      <vt:lpstr>Facet</vt:lpstr>
      <vt:lpstr>Welcome to EcoCharge</vt:lpstr>
      <vt:lpstr>Overview of EcoCharge </vt:lpstr>
      <vt:lpstr>The Problem</vt:lpstr>
      <vt:lpstr>The Solution: EcoCharge</vt:lpstr>
      <vt:lpstr>Market Opportunity: EcoCharge</vt:lpstr>
      <vt:lpstr>Business Model: EcoCharge</vt:lpstr>
      <vt:lpstr>PowerPoint Presentation</vt:lpstr>
      <vt:lpstr>Marketing &amp; Growth Strategy</vt:lpstr>
      <vt:lpstr>Revenue Forecast for 3-5 Years </vt:lpstr>
      <vt:lpstr>PowerPoint Presentation</vt:lpstr>
      <vt:lpstr>PowerPoint Presentation</vt:lpstr>
      <vt:lpstr>The team </vt:lpstr>
      <vt:lpstr>PowerPoint Presentation</vt:lpstr>
      <vt:lpstr>Why Invest in Echo Charge?</vt:lpstr>
      <vt:lpstr>Q&amp;A and Closing Remarks</vt:lpstr>
      <vt:lpstr>"Thank you all for your time and interest in Echo Charge. We truly value your attention and look forward to the opportunity to work together as we bring this innovative solution to the market." </vt:lpstr>
      <vt:lpstr>Contact Information for Follow-Up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het patel</dc:creator>
  <cp:lastModifiedBy>het patel</cp:lastModifiedBy>
  <cp:revision>2</cp:revision>
  <dcterms:created xsi:type="dcterms:W3CDTF">2025-01-06T09:09:00Z</dcterms:created>
  <dcterms:modified xsi:type="dcterms:W3CDTF">2025-01-06T10:08:48Z</dcterms:modified>
</cp:coreProperties>
</file>

<file path=docProps/thumbnail.jpeg>
</file>